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26" r:id="rId6"/>
  </p:sldMasterIdLst>
  <p:notesMasterIdLst>
    <p:notesMasterId r:id="rId35"/>
  </p:notesMasterIdLst>
  <p:sldIdLst>
    <p:sldId id="256" r:id="rId7"/>
    <p:sldId id="257" r:id="rId8"/>
    <p:sldId id="258" r:id="rId9"/>
    <p:sldId id="296" r:id="rId10"/>
    <p:sldId id="259" r:id="rId11"/>
    <p:sldId id="291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4" r:id="rId26"/>
    <p:sldId id="294" r:id="rId27"/>
    <p:sldId id="295" r:id="rId28"/>
    <p:sldId id="292" r:id="rId29"/>
    <p:sldId id="293" r:id="rId30"/>
    <p:sldId id="297" r:id="rId31"/>
    <p:sldId id="285" r:id="rId32"/>
    <p:sldId id="283" r:id="rId33"/>
    <p:sldId id="289" r:id="rId34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50" y="58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8;&#1072;&#1073;&#1083;&#1080;&#1094;&#1072;_&#1087;&#1086;_&#1075;&#1088;&#1091;&#1087;&#1087;&#1072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слушателей</a:t>
            </a:r>
            <a:r>
              <a:rPr lang="ru-RU" baseline="0"/>
              <a:t> по годам обучения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Лист2!$A$2:$A$8</c:f>
              <c:strCache>
                <c:ptCount val="7"/>
                <c:pt idx="0">
                  <c:v>221.41</c:v>
                </c:pt>
                <c:pt idx="1">
                  <c:v>221.42</c:v>
                </c:pt>
                <c:pt idx="2">
                  <c:v>221.43</c:v>
                </c:pt>
                <c:pt idx="3">
                  <c:v>221.44</c:v>
                </c:pt>
                <c:pt idx="4">
                  <c:v>221.45</c:v>
                </c:pt>
                <c:pt idx="5">
                  <c:v>221.49</c:v>
                </c:pt>
                <c:pt idx="6">
                  <c:v>221.50</c:v>
                </c:pt>
              </c:strCache>
            </c:strRef>
          </c:cat>
          <c:val>
            <c:numRef>
              <c:f>Лист2!$B$2:$B$8</c:f>
              <c:numCache>
                <c:formatCode>General</c:formatCode>
                <c:ptCount val="7"/>
                <c:pt idx="0">
                  <c:v>15</c:v>
                </c:pt>
                <c:pt idx="1">
                  <c:v>10</c:v>
                </c:pt>
                <c:pt idx="2">
                  <c:v>2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F-4F58-A01E-C59EFCA46D9F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Лист2!$A$2:$A$8</c:f>
              <c:strCache>
                <c:ptCount val="7"/>
                <c:pt idx="0">
                  <c:v>221.41</c:v>
                </c:pt>
                <c:pt idx="1">
                  <c:v>221.42</c:v>
                </c:pt>
                <c:pt idx="2">
                  <c:v>221.43</c:v>
                </c:pt>
                <c:pt idx="3">
                  <c:v>221.44</c:v>
                </c:pt>
                <c:pt idx="4">
                  <c:v>221.45</c:v>
                </c:pt>
                <c:pt idx="5">
                  <c:v>221.49</c:v>
                </c:pt>
                <c:pt idx="6">
                  <c:v>221.50</c:v>
                </c:pt>
              </c:strCache>
            </c:strRef>
          </c:cat>
          <c:val>
            <c:numRef>
              <c:f>Лист2!$C$2:$C$8</c:f>
              <c:numCache>
                <c:formatCode>General</c:formatCode>
                <c:ptCount val="7"/>
                <c:pt idx="0">
                  <c:v>53</c:v>
                </c:pt>
                <c:pt idx="1">
                  <c:v>18</c:v>
                </c:pt>
                <c:pt idx="2">
                  <c:v>13</c:v>
                </c:pt>
                <c:pt idx="3">
                  <c:v>8</c:v>
                </c:pt>
                <c:pt idx="4">
                  <c:v>13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F-4F58-A01E-C59EFCA46D9F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Лист2!$A$2:$A$8</c:f>
              <c:strCache>
                <c:ptCount val="7"/>
                <c:pt idx="0">
                  <c:v>221.41</c:v>
                </c:pt>
                <c:pt idx="1">
                  <c:v>221.42</c:v>
                </c:pt>
                <c:pt idx="2">
                  <c:v>221.43</c:v>
                </c:pt>
                <c:pt idx="3">
                  <c:v>221.44</c:v>
                </c:pt>
                <c:pt idx="4">
                  <c:v>221.45</c:v>
                </c:pt>
                <c:pt idx="5">
                  <c:v>221.49</c:v>
                </c:pt>
                <c:pt idx="6">
                  <c:v>221.50</c:v>
                </c:pt>
              </c:strCache>
            </c:strRef>
          </c:cat>
          <c:val>
            <c:numRef>
              <c:f>Лист2!$D$2:$D$8</c:f>
              <c:numCache>
                <c:formatCode>General</c:formatCode>
                <c:ptCount val="7"/>
                <c:pt idx="0">
                  <c:v>46</c:v>
                </c:pt>
                <c:pt idx="1">
                  <c:v>21</c:v>
                </c:pt>
                <c:pt idx="2">
                  <c:v>9</c:v>
                </c:pt>
                <c:pt idx="3">
                  <c:v>19</c:v>
                </c:pt>
                <c:pt idx="4">
                  <c:v>20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F-4F58-A01E-C59EFCA46D9F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Лист2!$A$2:$A$8</c:f>
              <c:strCache>
                <c:ptCount val="7"/>
                <c:pt idx="0">
                  <c:v>221.41</c:v>
                </c:pt>
                <c:pt idx="1">
                  <c:v>221.42</c:v>
                </c:pt>
                <c:pt idx="2">
                  <c:v>221.43</c:v>
                </c:pt>
                <c:pt idx="3">
                  <c:v>221.44</c:v>
                </c:pt>
                <c:pt idx="4">
                  <c:v>221.45</c:v>
                </c:pt>
                <c:pt idx="5">
                  <c:v>221.49</c:v>
                </c:pt>
                <c:pt idx="6">
                  <c:v>221.50</c:v>
                </c:pt>
              </c:strCache>
            </c:strRef>
          </c:cat>
          <c:val>
            <c:numRef>
              <c:f>Лист2!$E$2:$E$8</c:f>
              <c:numCache>
                <c:formatCode>General</c:formatCode>
                <c:ptCount val="7"/>
                <c:pt idx="0">
                  <c:v>34</c:v>
                </c:pt>
                <c:pt idx="1">
                  <c:v>28</c:v>
                </c:pt>
                <c:pt idx="2">
                  <c:v>9</c:v>
                </c:pt>
                <c:pt idx="3">
                  <c:v>29</c:v>
                </c:pt>
                <c:pt idx="4">
                  <c:v>13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F-4F58-A01E-C59EFCA46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902159"/>
        <c:axId val="1736912143"/>
      </c:barChart>
      <c:catAx>
        <c:axId val="173690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6912143"/>
        <c:crosses val="autoZero"/>
        <c:auto val="1"/>
        <c:lblAlgn val="ctr"/>
        <c:lblOffset val="100"/>
        <c:noMultiLvlLbl val="0"/>
      </c:catAx>
      <c:valAx>
        <c:axId val="173691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690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8418E-2727-47A4-9D54-3709E9058F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09E63-E07A-401D-862A-7F19EB40D5E2}">
      <dgm:prSet phldrT="[Текст]"/>
      <dgm:spPr/>
      <dgm:t>
        <a:bodyPr/>
        <a:lstStyle/>
        <a:p>
          <a:r>
            <a:rPr lang="ru-RU" b="1" dirty="0"/>
            <a:t>Центр подготовки отраслевого персонала</a:t>
          </a:r>
        </a:p>
      </dgm:t>
    </dgm:pt>
    <dgm:pt modelId="{125E477F-8AFC-43E7-A037-4708EBB054F4}" type="parTrans" cxnId="{9C719D94-44B5-4C6F-B64B-BEABBF3F8527}">
      <dgm:prSet/>
      <dgm:spPr/>
      <dgm:t>
        <a:bodyPr/>
        <a:lstStyle/>
        <a:p>
          <a:endParaRPr lang="ru-RU"/>
        </a:p>
      </dgm:t>
    </dgm:pt>
    <dgm:pt modelId="{6F99337F-8E21-4AA5-AB5B-85C4B26DEEB5}" type="sibTrans" cxnId="{9C719D94-44B5-4C6F-B64B-BEABBF3F8527}">
      <dgm:prSet/>
      <dgm:spPr/>
      <dgm:t>
        <a:bodyPr/>
        <a:lstStyle/>
        <a:p>
          <a:endParaRPr lang="ru-RU"/>
        </a:p>
      </dgm:t>
    </dgm:pt>
    <dgm:pt modelId="{B8A3ECD2-D3CB-4A2F-9B39-6283F431184B}">
      <dgm:prSet phldrT="[Текст]"/>
      <dgm:spPr/>
      <dgm:t>
        <a:bodyPr/>
        <a:lstStyle/>
        <a:p>
          <a:r>
            <a:rPr lang="ru-RU" b="1" dirty="0"/>
            <a:t>Международный центр подготовки иностранного персонала</a:t>
          </a:r>
        </a:p>
      </dgm:t>
    </dgm:pt>
    <dgm:pt modelId="{9F77030C-6F82-4A95-A667-7A6C96FC6AC4}" type="parTrans" cxnId="{E81D7588-DE11-4834-9D55-93649B9368F1}">
      <dgm:prSet/>
      <dgm:spPr/>
      <dgm:t>
        <a:bodyPr/>
        <a:lstStyle/>
        <a:p>
          <a:endParaRPr lang="ru-RU"/>
        </a:p>
      </dgm:t>
    </dgm:pt>
    <dgm:pt modelId="{02D162DB-CE7F-46E8-90FF-0A954977E59F}" type="sibTrans" cxnId="{E81D7588-DE11-4834-9D55-93649B9368F1}">
      <dgm:prSet/>
      <dgm:spPr/>
      <dgm:t>
        <a:bodyPr/>
        <a:lstStyle/>
        <a:p>
          <a:endParaRPr lang="ru-RU"/>
        </a:p>
      </dgm:t>
    </dgm:pt>
    <dgm:pt modelId="{84344A8F-C1E7-4F12-A482-F5751025CB4F}">
      <dgm:prSet phldrT="[Текст]"/>
      <dgm:spPr/>
      <dgm:t>
        <a:bodyPr/>
        <a:lstStyle/>
        <a:p>
          <a:r>
            <a:rPr lang="ru-RU" b="1" dirty="0"/>
            <a:t>Центр международного сотрудничества</a:t>
          </a:r>
        </a:p>
      </dgm:t>
    </dgm:pt>
    <dgm:pt modelId="{17ADBC81-EA96-470D-AB0F-9BD74E73F7DB}" type="parTrans" cxnId="{4B8FA386-EB75-4D73-A1FB-4791B0545572}">
      <dgm:prSet/>
      <dgm:spPr/>
      <dgm:t>
        <a:bodyPr/>
        <a:lstStyle/>
        <a:p>
          <a:endParaRPr lang="ru-RU"/>
        </a:p>
      </dgm:t>
    </dgm:pt>
    <dgm:pt modelId="{087506A1-666E-4E5E-9838-DA37B4907447}" type="sibTrans" cxnId="{4B8FA386-EB75-4D73-A1FB-4791B0545572}">
      <dgm:prSet/>
      <dgm:spPr/>
      <dgm:t>
        <a:bodyPr/>
        <a:lstStyle/>
        <a:p>
          <a:endParaRPr lang="ru-RU"/>
        </a:p>
      </dgm:t>
    </dgm:pt>
    <dgm:pt modelId="{CF6AB89F-CF3E-4C21-BDEE-10393FBFC996}">
      <dgm:prSet phldrT="[Текст]"/>
      <dgm:spPr/>
      <dgm:t>
        <a:bodyPr/>
        <a:lstStyle/>
        <a:p>
          <a:r>
            <a:rPr lang="ru-RU" b="1" dirty="0"/>
            <a:t>Лидер в области безопасности и качества</a:t>
          </a:r>
        </a:p>
      </dgm:t>
    </dgm:pt>
    <dgm:pt modelId="{C5E76935-31DD-4689-B7B5-555A16087F98}" type="parTrans" cxnId="{ACD80064-D9EF-4877-A7F8-7A871842A780}">
      <dgm:prSet/>
      <dgm:spPr/>
      <dgm:t>
        <a:bodyPr/>
        <a:lstStyle/>
        <a:p>
          <a:endParaRPr lang="ru-RU"/>
        </a:p>
      </dgm:t>
    </dgm:pt>
    <dgm:pt modelId="{301A13D3-4DDF-452A-9D2D-EDFE67CA17EA}" type="sibTrans" cxnId="{ACD80064-D9EF-4877-A7F8-7A871842A780}">
      <dgm:prSet/>
      <dgm:spPr/>
      <dgm:t>
        <a:bodyPr/>
        <a:lstStyle/>
        <a:p>
          <a:endParaRPr lang="ru-RU"/>
        </a:p>
      </dgm:t>
    </dgm:pt>
    <dgm:pt modelId="{3D344AF8-2C7C-407F-A77C-0B4E8FF31156}">
      <dgm:prSet phldrT="[Текст]"/>
      <dgm:spPr/>
      <dgm:t>
        <a:bodyPr/>
        <a:lstStyle/>
        <a:p>
          <a:r>
            <a:rPr lang="ru-RU" dirty="0"/>
            <a:t>МАГАТЭ</a:t>
          </a:r>
        </a:p>
      </dgm:t>
    </dgm:pt>
    <dgm:pt modelId="{DFD8412B-A389-45DD-B28F-39D3D3DA57DA}" type="parTrans" cxnId="{CCB79DE9-C101-4E01-9B42-C5A15CB0D282}">
      <dgm:prSet/>
      <dgm:spPr/>
      <dgm:t>
        <a:bodyPr/>
        <a:lstStyle/>
        <a:p>
          <a:endParaRPr lang="ru-RU"/>
        </a:p>
      </dgm:t>
    </dgm:pt>
    <dgm:pt modelId="{DA7F65A7-9DE3-4445-B88D-722ED7FAC488}" type="sibTrans" cxnId="{CCB79DE9-C101-4E01-9B42-C5A15CB0D282}">
      <dgm:prSet/>
      <dgm:spPr/>
      <dgm:t>
        <a:bodyPr/>
        <a:lstStyle/>
        <a:p>
          <a:endParaRPr lang="ru-RU"/>
        </a:p>
      </dgm:t>
    </dgm:pt>
    <dgm:pt modelId="{729E74A7-E5C4-4260-9C40-BBA9B0121C90}">
      <dgm:prSet phldrT="[Текст]"/>
      <dgm:spPr/>
      <dgm:t>
        <a:bodyPr/>
        <a:lstStyle/>
        <a:p>
          <a:r>
            <a:rPr lang="ru-RU" dirty="0"/>
            <a:t>Всемирный ядерный университет</a:t>
          </a:r>
        </a:p>
      </dgm:t>
    </dgm:pt>
    <dgm:pt modelId="{6C018290-4CA4-480A-B40C-DAC7B3A89834}" type="parTrans" cxnId="{0561AA96-0823-4AEC-8729-D293BCE5D17B}">
      <dgm:prSet/>
      <dgm:spPr/>
      <dgm:t>
        <a:bodyPr/>
        <a:lstStyle/>
        <a:p>
          <a:endParaRPr lang="ru-RU"/>
        </a:p>
      </dgm:t>
    </dgm:pt>
    <dgm:pt modelId="{7891A0CF-3942-415B-82BE-015A1CA43DE4}" type="sibTrans" cxnId="{0561AA96-0823-4AEC-8729-D293BCE5D17B}">
      <dgm:prSet/>
      <dgm:spPr/>
      <dgm:t>
        <a:bodyPr/>
        <a:lstStyle/>
        <a:p>
          <a:endParaRPr lang="ru-RU"/>
        </a:p>
      </dgm:t>
    </dgm:pt>
    <dgm:pt modelId="{84A945AA-602C-4B51-9844-C86CC3FD06C6}">
      <dgm:prSet phldrT="[Текст]"/>
      <dgm:spPr/>
      <dgm:t>
        <a:bodyPr/>
        <a:lstStyle/>
        <a:p>
          <a:r>
            <a:rPr lang="ru-RU" dirty="0"/>
            <a:t>Европейская сеть ядерного образования</a:t>
          </a:r>
        </a:p>
      </dgm:t>
    </dgm:pt>
    <dgm:pt modelId="{4CCD35E3-920F-4802-A245-FC06F5AB6CF0}" type="parTrans" cxnId="{59BBC642-5373-4C11-86E7-B38CC4B3DADC}">
      <dgm:prSet/>
      <dgm:spPr/>
      <dgm:t>
        <a:bodyPr/>
        <a:lstStyle/>
        <a:p>
          <a:endParaRPr lang="ru-RU"/>
        </a:p>
      </dgm:t>
    </dgm:pt>
    <dgm:pt modelId="{2D36FCAE-32A6-4F2F-9BDA-C3DDC03BEDCB}" type="sibTrans" cxnId="{59BBC642-5373-4C11-86E7-B38CC4B3DADC}">
      <dgm:prSet/>
      <dgm:spPr/>
      <dgm:t>
        <a:bodyPr/>
        <a:lstStyle/>
        <a:p>
          <a:endParaRPr lang="ru-RU"/>
        </a:p>
      </dgm:t>
    </dgm:pt>
    <dgm:pt modelId="{08F86F22-0BAE-48AF-8CE1-6718867832FC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Ядерная и радиационная безопасность</a:t>
          </a:r>
        </a:p>
      </dgm:t>
    </dgm:pt>
    <dgm:pt modelId="{C0CE5057-4056-4DCB-A8B3-E58BCA262C37}" type="parTrans" cxnId="{78CCDBFB-D7B2-4024-AFC6-FD932E385F80}">
      <dgm:prSet/>
      <dgm:spPr/>
      <dgm:t>
        <a:bodyPr/>
        <a:lstStyle/>
        <a:p>
          <a:endParaRPr lang="ru-RU"/>
        </a:p>
      </dgm:t>
    </dgm:pt>
    <dgm:pt modelId="{1F3308FE-6972-4058-B4EB-51680D3CF728}" type="sibTrans" cxnId="{78CCDBFB-D7B2-4024-AFC6-FD932E385F80}">
      <dgm:prSet/>
      <dgm:spPr/>
      <dgm:t>
        <a:bodyPr/>
        <a:lstStyle/>
        <a:p>
          <a:endParaRPr lang="ru-RU"/>
        </a:p>
      </dgm:t>
    </dgm:pt>
    <dgm:pt modelId="{501938BD-73C0-4210-8F3A-A6B0C6EF7E03}">
      <dgm:prSet phldrT="[Текст]"/>
      <dgm:spPr/>
      <dgm:t>
        <a:bodyPr/>
        <a:lstStyle/>
        <a:p>
          <a:r>
            <a:rPr lang="ru-RU" dirty="0"/>
            <a:t>2010-2021 – 4000 слушателей</a:t>
          </a:r>
        </a:p>
      </dgm:t>
    </dgm:pt>
    <dgm:pt modelId="{6BA0A89C-B7E8-40AB-A758-25C2CD878761}" type="parTrans" cxnId="{AB413964-8FCD-4839-9EE1-EA672DF5DFD5}">
      <dgm:prSet/>
      <dgm:spPr/>
      <dgm:t>
        <a:bodyPr/>
        <a:lstStyle/>
        <a:p>
          <a:endParaRPr lang="ru-RU"/>
        </a:p>
      </dgm:t>
    </dgm:pt>
    <dgm:pt modelId="{B2943B42-293A-4695-8534-2A928EE18C4E}" type="sibTrans" cxnId="{AB413964-8FCD-4839-9EE1-EA672DF5DFD5}">
      <dgm:prSet/>
      <dgm:spPr/>
      <dgm:t>
        <a:bodyPr/>
        <a:lstStyle/>
        <a:p>
          <a:endParaRPr lang="ru-RU"/>
        </a:p>
      </dgm:t>
    </dgm:pt>
    <dgm:pt modelId="{1A4813C2-D169-4CDE-99AC-E5E3E5F316A1}">
      <dgm:prSet phldrT="[Текст]"/>
      <dgm:spPr/>
      <dgm:t>
        <a:bodyPr/>
        <a:lstStyle/>
        <a:p>
          <a:r>
            <a:rPr lang="ru-RU" dirty="0"/>
            <a:t>До 2027 планируется – 7494 слушателя</a:t>
          </a:r>
        </a:p>
      </dgm:t>
    </dgm:pt>
    <dgm:pt modelId="{6F6E4585-141C-4DEE-865A-F84D1CB58AFE}" type="parTrans" cxnId="{136AE95E-0354-41BE-8FAC-AACD1FA80980}">
      <dgm:prSet/>
      <dgm:spPr/>
      <dgm:t>
        <a:bodyPr/>
        <a:lstStyle/>
        <a:p>
          <a:endParaRPr lang="ru-RU"/>
        </a:p>
      </dgm:t>
    </dgm:pt>
    <dgm:pt modelId="{5C2E164A-D3C0-42E1-97B2-E3F4EB7A3AF3}" type="sibTrans" cxnId="{136AE95E-0354-41BE-8FAC-AACD1FA80980}">
      <dgm:prSet/>
      <dgm:spPr/>
      <dgm:t>
        <a:bodyPr/>
        <a:lstStyle/>
        <a:p>
          <a:endParaRPr lang="ru-RU"/>
        </a:p>
      </dgm:t>
    </dgm:pt>
    <dgm:pt modelId="{F223D77A-D58C-4297-A84F-B8BAEF3CD38E}">
      <dgm:prSet phldrT="[Текст]"/>
      <dgm:spPr/>
      <dgm:t>
        <a:bodyPr/>
        <a:lstStyle/>
        <a:p>
          <a:r>
            <a:rPr lang="ru-RU" dirty="0"/>
            <a:t>сертификат по стандарту </a:t>
          </a:r>
          <a:r>
            <a:rPr lang="en-US" dirty="0"/>
            <a:t>ISO 9001:2015</a:t>
          </a:r>
          <a:endParaRPr lang="ru-RU" dirty="0"/>
        </a:p>
      </dgm:t>
    </dgm:pt>
    <dgm:pt modelId="{CF45D120-C22E-475D-925F-6686064BC3CE}" type="parTrans" cxnId="{E19FDC29-A59F-4867-A63D-FB852C76062D}">
      <dgm:prSet/>
      <dgm:spPr/>
      <dgm:t>
        <a:bodyPr/>
        <a:lstStyle/>
        <a:p>
          <a:endParaRPr lang="ru-RU"/>
        </a:p>
      </dgm:t>
    </dgm:pt>
    <dgm:pt modelId="{E39AEB7F-34A8-43B6-ACDF-C73B44580DCF}" type="sibTrans" cxnId="{E19FDC29-A59F-4867-A63D-FB852C76062D}">
      <dgm:prSet/>
      <dgm:spPr/>
      <dgm:t>
        <a:bodyPr/>
        <a:lstStyle/>
        <a:p>
          <a:endParaRPr lang="ru-RU"/>
        </a:p>
      </dgm:t>
    </dgm:pt>
    <dgm:pt modelId="{9BA39344-5A6F-4BE5-B649-DB4A5F446EF0}">
      <dgm:prSet phldrT="[Текст]"/>
      <dgm:spPr/>
      <dgm:t>
        <a:bodyPr/>
        <a:lstStyle/>
        <a:p>
          <a:r>
            <a:rPr lang="ru-RU" dirty="0"/>
            <a:t>Подготовка персонала зарубежных  АЭС «под ключ»</a:t>
          </a:r>
        </a:p>
      </dgm:t>
    </dgm:pt>
    <dgm:pt modelId="{384C1358-9AED-46EB-81B7-9D2228862AD1}" type="parTrans" cxnId="{79954AF9-0184-4460-A13B-6A3099CD6C35}">
      <dgm:prSet/>
      <dgm:spPr/>
      <dgm:t>
        <a:bodyPr/>
        <a:lstStyle/>
        <a:p>
          <a:endParaRPr lang="ru-RU"/>
        </a:p>
      </dgm:t>
    </dgm:pt>
    <dgm:pt modelId="{4168CA56-BE56-4504-AD4D-3E9748A51D95}" type="sibTrans" cxnId="{79954AF9-0184-4460-A13B-6A3099CD6C35}">
      <dgm:prSet/>
      <dgm:spPr/>
      <dgm:t>
        <a:bodyPr/>
        <a:lstStyle/>
        <a:p>
          <a:endParaRPr lang="ru-RU"/>
        </a:p>
      </dgm:t>
    </dgm:pt>
    <dgm:pt modelId="{1A0108F8-3DB5-4866-B3B6-027E69BC1A55}">
      <dgm:prSet phldrT="[Текст]"/>
      <dgm:spPr/>
      <dgm:t>
        <a:bodyPr/>
        <a:lstStyle/>
        <a:p>
          <a:r>
            <a:rPr lang="ru-RU" dirty="0"/>
            <a:t>Подготовка инструкторов нового поколения</a:t>
          </a:r>
        </a:p>
      </dgm:t>
    </dgm:pt>
    <dgm:pt modelId="{F3D57B0E-A574-4527-881A-22251C988B42}" type="parTrans" cxnId="{510B4FF6-2836-4A73-8EB6-E20A942C4E09}">
      <dgm:prSet/>
      <dgm:spPr/>
      <dgm:t>
        <a:bodyPr/>
        <a:lstStyle/>
        <a:p>
          <a:endParaRPr lang="ru-RU"/>
        </a:p>
      </dgm:t>
    </dgm:pt>
    <dgm:pt modelId="{2A43CD77-7853-4895-8561-866135A6B361}" type="sibTrans" cxnId="{510B4FF6-2836-4A73-8EB6-E20A942C4E09}">
      <dgm:prSet/>
      <dgm:spPr/>
      <dgm:t>
        <a:bodyPr/>
        <a:lstStyle/>
        <a:p>
          <a:endParaRPr lang="ru-RU"/>
        </a:p>
      </dgm:t>
    </dgm:pt>
    <dgm:pt modelId="{E78B3280-2A8F-465F-A886-96057BF07015}">
      <dgm:prSet phldrT="[Текст]"/>
      <dgm:spPr/>
      <dgm:t>
        <a:bodyPr/>
        <a:lstStyle/>
        <a:p>
          <a:r>
            <a:rPr lang="ru-RU" dirty="0"/>
            <a:t>сертификат по стандарту ISO 9001:2015</a:t>
          </a:r>
        </a:p>
      </dgm:t>
    </dgm:pt>
    <dgm:pt modelId="{B7668B20-312B-4748-A05F-30FBB03D26F1}" type="sibTrans" cxnId="{2A75F33D-01F0-4340-B822-E0E7542908E5}">
      <dgm:prSet/>
      <dgm:spPr/>
      <dgm:t>
        <a:bodyPr/>
        <a:lstStyle/>
        <a:p>
          <a:endParaRPr lang="ru-RU"/>
        </a:p>
      </dgm:t>
    </dgm:pt>
    <dgm:pt modelId="{69B56B4C-C623-411F-A11A-B4B261CA6CFC}" type="parTrans" cxnId="{2A75F33D-01F0-4340-B822-E0E7542908E5}">
      <dgm:prSet/>
      <dgm:spPr/>
      <dgm:t>
        <a:bodyPr/>
        <a:lstStyle/>
        <a:p>
          <a:endParaRPr lang="ru-RU"/>
        </a:p>
      </dgm:t>
    </dgm:pt>
    <dgm:pt modelId="{7C72544D-D15F-43DF-8CA4-CDD44625C42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Подготовка персонала центров ядерной науки и технологий</a:t>
          </a:r>
        </a:p>
      </dgm:t>
    </dgm:pt>
    <dgm:pt modelId="{B2AE63E9-C780-4B8F-A70D-B848D581183C}" type="parTrans" cxnId="{38BBC3AC-5658-4468-AB98-D58A951E6289}">
      <dgm:prSet/>
      <dgm:spPr/>
      <dgm:t>
        <a:bodyPr/>
        <a:lstStyle/>
        <a:p>
          <a:endParaRPr lang="ru-RU"/>
        </a:p>
      </dgm:t>
    </dgm:pt>
    <dgm:pt modelId="{0253C15F-B889-46B6-8AF7-721C2758837D}" type="sibTrans" cxnId="{38BBC3AC-5658-4468-AB98-D58A951E6289}">
      <dgm:prSet/>
      <dgm:spPr/>
      <dgm:t>
        <a:bodyPr/>
        <a:lstStyle/>
        <a:p>
          <a:endParaRPr lang="ru-RU"/>
        </a:p>
      </dgm:t>
    </dgm:pt>
    <dgm:pt modelId="{391E43FF-8B51-4459-A12A-EE6ECD8DDC6F}">
      <dgm:prSet/>
      <dgm:spPr/>
      <dgm:t>
        <a:bodyPr/>
        <a:lstStyle/>
        <a:p>
          <a:r>
            <a:rPr lang="ru-RU" dirty="0"/>
            <a:t>Радиационные технологии</a:t>
          </a:r>
          <a:br>
            <a:rPr lang="ru-RU" dirty="0"/>
          </a:br>
          <a:r>
            <a:rPr lang="ru-RU" dirty="0"/>
            <a:t>в промышленности </a:t>
          </a:r>
        </a:p>
      </dgm:t>
    </dgm:pt>
    <dgm:pt modelId="{4FB47813-5658-427A-8715-A60A71DFBEFF}" type="parTrans" cxnId="{68B1D47A-88BB-481B-B047-F43625BB66C6}">
      <dgm:prSet/>
      <dgm:spPr/>
      <dgm:t>
        <a:bodyPr/>
        <a:lstStyle/>
        <a:p>
          <a:endParaRPr lang="ru-RU"/>
        </a:p>
      </dgm:t>
    </dgm:pt>
    <dgm:pt modelId="{74ADD159-2EA7-4302-8EA1-7EE64F6F4FF5}" type="sibTrans" cxnId="{68B1D47A-88BB-481B-B047-F43625BB66C6}">
      <dgm:prSet/>
      <dgm:spPr/>
      <dgm:t>
        <a:bodyPr/>
        <a:lstStyle/>
        <a:p>
          <a:endParaRPr lang="ru-RU"/>
        </a:p>
      </dgm:t>
    </dgm:pt>
    <dgm:pt modelId="{03FFE789-1C37-45C5-A4FC-2FD4E1F09ABF}">
      <dgm:prSet phldrT="[Текст]"/>
      <dgm:spPr/>
      <dgm:t>
        <a:bodyPr/>
        <a:lstStyle/>
        <a:p>
          <a:r>
            <a:rPr lang="ru-RU" dirty="0"/>
            <a:t>Подготовка персонала центров ядерной науки и технологий</a:t>
          </a:r>
        </a:p>
      </dgm:t>
    </dgm:pt>
    <dgm:pt modelId="{201D3CA2-F13D-4FCC-950B-E8675ED534F0}" type="parTrans" cxnId="{5FE81C2C-8D12-4EA5-8FC7-B4057706D2C9}">
      <dgm:prSet/>
      <dgm:spPr/>
      <dgm:t>
        <a:bodyPr/>
        <a:lstStyle/>
        <a:p>
          <a:endParaRPr lang="ru-RU"/>
        </a:p>
      </dgm:t>
    </dgm:pt>
    <dgm:pt modelId="{4207340C-01D8-4B9B-96D3-1FB7FE0C4F29}" type="sibTrans" cxnId="{5FE81C2C-8D12-4EA5-8FC7-B4057706D2C9}">
      <dgm:prSet/>
      <dgm:spPr/>
      <dgm:t>
        <a:bodyPr/>
        <a:lstStyle/>
        <a:p>
          <a:endParaRPr lang="ru-RU"/>
        </a:p>
      </dgm:t>
    </dgm:pt>
    <dgm:pt modelId="{D4058AF1-E3C2-429A-99FC-D595320C63AB}">
      <dgm:prSet phldrT="[Текст]"/>
      <dgm:spPr/>
      <dgm:t>
        <a:bodyPr/>
        <a:lstStyle/>
        <a:p>
          <a:pPr rtl="0"/>
          <a:r>
            <a:rPr lang="ru-RU" dirty="0"/>
            <a:t>Применение излучений в сельском</a:t>
          </a:r>
          <a:br>
            <a:rPr lang="ru-RU" dirty="0"/>
          </a:br>
          <a:r>
            <a:rPr lang="ru-RU" dirty="0"/>
            <a:t>хозяйстве и пищевой промышленности</a:t>
          </a:r>
        </a:p>
      </dgm:t>
    </dgm:pt>
    <dgm:pt modelId="{245CDF0A-452E-4DDE-99EA-F3D455BB4743}" type="parTrans" cxnId="{B5A42DE4-E371-41DD-BB9D-5C5EBAD8C6F9}">
      <dgm:prSet/>
      <dgm:spPr/>
      <dgm:t>
        <a:bodyPr/>
        <a:lstStyle/>
        <a:p>
          <a:endParaRPr lang="ru-RU"/>
        </a:p>
      </dgm:t>
    </dgm:pt>
    <dgm:pt modelId="{5F0D14C0-8F27-485E-86D2-9DF434AFBB31}" type="sibTrans" cxnId="{B5A42DE4-E371-41DD-BB9D-5C5EBAD8C6F9}">
      <dgm:prSet/>
      <dgm:spPr/>
      <dgm:t>
        <a:bodyPr/>
        <a:lstStyle/>
        <a:p>
          <a:endParaRPr lang="ru-RU"/>
        </a:p>
      </dgm:t>
    </dgm:pt>
    <dgm:pt modelId="{CEC6BE6D-DF50-4EE9-B5D0-E2456521DA26}">
      <dgm:prSet phldrT="[Текст]"/>
      <dgm:spPr/>
      <dgm:t>
        <a:bodyPr/>
        <a:lstStyle/>
        <a:p>
          <a:pPr rtl="0"/>
          <a:r>
            <a:rPr lang="ru-RU" dirty="0"/>
            <a:t>Радиационные технологии в медицине</a:t>
          </a:r>
          <a:br>
            <a:rPr lang="ru-RU" dirty="0"/>
          </a:br>
          <a:r>
            <a:rPr lang="ru-RU" dirty="0"/>
            <a:t>и производство </a:t>
          </a:r>
          <a:r>
            <a:rPr lang="ru-RU" dirty="0" err="1"/>
            <a:t>радиофармпрепаратов</a:t>
          </a:r>
          <a:endParaRPr lang="ru-RU" dirty="0"/>
        </a:p>
      </dgm:t>
    </dgm:pt>
    <dgm:pt modelId="{AA3CA7A8-AAB9-4285-8DBF-C2681388AEBB}" type="parTrans" cxnId="{9F720D26-2CC7-4262-804A-71EFD30EDF84}">
      <dgm:prSet/>
      <dgm:spPr/>
      <dgm:t>
        <a:bodyPr/>
        <a:lstStyle/>
        <a:p>
          <a:endParaRPr lang="ru-RU"/>
        </a:p>
      </dgm:t>
    </dgm:pt>
    <dgm:pt modelId="{4BD8AEE4-AF8D-4B0F-BD3C-40CD525B24B3}" type="sibTrans" cxnId="{9F720D26-2CC7-4262-804A-71EFD30EDF84}">
      <dgm:prSet/>
      <dgm:spPr/>
      <dgm:t>
        <a:bodyPr/>
        <a:lstStyle/>
        <a:p>
          <a:endParaRPr lang="ru-RU"/>
        </a:p>
      </dgm:t>
    </dgm:pt>
    <dgm:pt modelId="{4D7BFA38-A3C2-474C-95E5-D475011B33F8}">
      <dgm:prSet phldrT="[Текст]"/>
      <dgm:spPr/>
      <dgm:t>
        <a:bodyPr/>
        <a:lstStyle/>
        <a:p>
          <a:pPr marL="90488" indent="-55563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Защита активов и гос. тайны</a:t>
          </a:r>
        </a:p>
      </dgm:t>
    </dgm:pt>
    <dgm:pt modelId="{FE1FBDF5-38F3-464B-B7BD-68177AEF3007}" type="parTrans" cxnId="{829F070B-F231-474B-9DF7-EAB258140A1C}">
      <dgm:prSet/>
      <dgm:spPr/>
      <dgm:t>
        <a:bodyPr/>
        <a:lstStyle/>
        <a:p>
          <a:endParaRPr lang="ru-RU"/>
        </a:p>
      </dgm:t>
    </dgm:pt>
    <dgm:pt modelId="{132531C8-AC34-4879-8AE1-DC63CF1925A7}" type="sibTrans" cxnId="{829F070B-F231-474B-9DF7-EAB258140A1C}">
      <dgm:prSet/>
      <dgm:spPr/>
      <dgm:t>
        <a:bodyPr/>
        <a:lstStyle/>
        <a:p>
          <a:endParaRPr lang="ru-RU"/>
        </a:p>
      </dgm:t>
    </dgm:pt>
    <dgm:pt modelId="{EF49DCFD-C3B4-4079-9D16-BC40BF512F81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Аварийное реагирование и ГО</a:t>
          </a:r>
        </a:p>
      </dgm:t>
    </dgm:pt>
    <dgm:pt modelId="{BE5A0CA4-78D3-43B0-830B-D3403977C94C}" type="parTrans" cxnId="{6E519719-3E36-4613-83F9-7D42219454D5}">
      <dgm:prSet/>
      <dgm:spPr/>
      <dgm:t>
        <a:bodyPr/>
        <a:lstStyle/>
        <a:p>
          <a:endParaRPr lang="ru-RU"/>
        </a:p>
      </dgm:t>
    </dgm:pt>
    <dgm:pt modelId="{B6FF882C-FB44-421C-986F-0B0BBF3AD146}" type="sibTrans" cxnId="{6E519719-3E36-4613-83F9-7D42219454D5}">
      <dgm:prSet/>
      <dgm:spPr/>
      <dgm:t>
        <a:bodyPr/>
        <a:lstStyle/>
        <a:p>
          <a:endParaRPr lang="ru-RU"/>
        </a:p>
      </dgm:t>
    </dgm:pt>
    <dgm:pt modelId="{AB037CD1-8604-4CAA-89C8-2115FD56F64B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Физическая защита</a:t>
          </a:r>
        </a:p>
      </dgm:t>
    </dgm:pt>
    <dgm:pt modelId="{F0487505-DBD1-40A3-B162-9CD82628FCD2}" type="parTrans" cxnId="{D3606225-EDB8-4F2B-B591-B60603B31991}">
      <dgm:prSet/>
      <dgm:spPr/>
      <dgm:t>
        <a:bodyPr/>
        <a:lstStyle/>
        <a:p>
          <a:endParaRPr lang="ru-RU"/>
        </a:p>
      </dgm:t>
    </dgm:pt>
    <dgm:pt modelId="{015FC3A8-DBD2-4D12-A86A-7BE67805107E}" type="sibTrans" cxnId="{D3606225-EDB8-4F2B-B591-B60603B31991}">
      <dgm:prSet/>
      <dgm:spPr/>
      <dgm:t>
        <a:bodyPr/>
        <a:lstStyle/>
        <a:p>
          <a:endParaRPr lang="ru-RU"/>
        </a:p>
      </dgm:t>
    </dgm:pt>
    <dgm:pt modelId="{D4DF2A3F-9EED-4F9A-88A1-69244F2744B9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Информационные технологии и безопасность</a:t>
          </a:r>
        </a:p>
      </dgm:t>
    </dgm:pt>
    <dgm:pt modelId="{A808A062-2C6C-4D55-8751-BF94ED6E553D}" type="parTrans" cxnId="{0EF9B162-5A25-4CE2-99FC-F643FCEED555}">
      <dgm:prSet/>
      <dgm:spPr/>
      <dgm:t>
        <a:bodyPr/>
        <a:lstStyle/>
        <a:p>
          <a:endParaRPr lang="ru-RU"/>
        </a:p>
      </dgm:t>
    </dgm:pt>
    <dgm:pt modelId="{BD62D815-B16A-472E-B9D3-63413983E684}" type="sibTrans" cxnId="{0EF9B162-5A25-4CE2-99FC-F643FCEED555}">
      <dgm:prSet/>
      <dgm:spPr/>
      <dgm:t>
        <a:bodyPr/>
        <a:lstStyle/>
        <a:p>
          <a:endParaRPr lang="ru-RU"/>
        </a:p>
      </dgm:t>
    </dgm:pt>
    <dgm:pt modelId="{80F70D9B-2BDE-46C4-9C2E-BDBD00C8893C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/>
            <a:t>Промбезопасность</a:t>
          </a:r>
          <a:r>
            <a:rPr lang="ru-RU" dirty="0"/>
            <a:t> и охрана труда</a:t>
          </a:r>
        </a:p>
      </dgm:t>
    </dgm:pt>
    <dgm:pt modelId="{000698E2-7E32-450A-89BC-747D341F9BCE}" type="parTrans" cxnId="{237B27FE-0464-4344-9F32-8FD5ED709CAA}">
      <dgm:prSet/>
      <dgm:spPr/>
      <dgm:t>
        <a:bodyPr/>
        <a:lstStyle/>
        <a:p>
          <a:endParaRPr lang="ru-RU"/>
        </a:p>
      </dgm:t>
    </dgm:pt>
    <dgm:pt modelId="{BF90B4C6-C3D0-4E80-A84F-CFF698422D38}" type="sibTrans" cxnId="{237B27FE-0464-4344-9F32-8FD5ED709CAA}">
      <dgm:prSet/>
      <dgm:spPr/>
      <dgm:t>
        <a:bodyPr/>
        <a:lstStyle/>
        <a:p>
          <a:endParaRPr lang="ru-RU"/>
        </a:p>
      </dgm:t>
    </dgm:pt>
    <dgm:pt modelId="{C9560450-8FE5-4C2B-B02F-E6C14BBF158D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Подготовка персонала АЭС</a:t>
          </a:r>
        </a:p>
      </dgm:t>
    </dgm:pt>
    <dgm:pt modelId="{C41AF75F-1A65-41E4-BF17-FD9F31006C4A}" type="parTrans" cxnId="{14885402-2538-4BA4-8DD5-E8567273626D}">
      <dgm:prSet/>
      <dgm:spPr/>
      <dgm:t>
        <a:bodyPr/>
        <a:lstStyle/>
        <a:p>
          <a:endParaRPr lang="ru-RU"/>
        </a:p>
      </dgm:t>
    </dgm:pt>
    <dgm:pt modelId="{AF3FE225-A072-406A-8766-B036E33A4B82}" type="sibTrans" cxnId="{14885402-2538-4BA4-8DD5-E8567273626D}">
      <dgm:prSet/>
      <dgm:spPr/>
      <dgm:t>
        <a:bodyPr/>
        <a:lstStyle/>
        <a:p>
          <a:endParaRPr lang="ru-RU"/>
        </a:p>
      </dgm:t>
    </dgm:pt>
    <dgm:pt modelId="{A8D5D4F5-EC1F-49B6-A3D6-CB8BB8CC728F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Мобилизационная подготовка</a:t>
          </a:r>
        </a:p>
      </dgm:t>
    </dgm:pt>
    <dgm:pt modelId="{E8A13005-FC61-4BAC-9F5B-55E371690E3C}" type="parTrans" cxnId="{A0037068-350E-4A75-AFC6-CCE41B345F16}">
      <dgm:prSet/>
      <dgm:spPr/>
      <dgm:t>
        <a:bodyPr/>
        <a:lstStyle/>
        <a:p>
          <a:endParaRPr lang="ru-RU"/>
        </a:p>
      </dgm:t>
    </dgm:pt>
    <dgm:pt modelId="{6770CC34-9CE2-4E54-8AE5-99C661015B96}" type="sibTrans" cxnId="{A0037068-350E-4A75-AFC6-CCE41B345F16}">
      <dgm:prSet/>
      <dgm:spPr/>
      <dgm:t>
        <a:bodyPr/>
        <a:lstStyle/>
        <a:p>
          <a:endParaRPr lang="ru-RU"/>
        </a:p>
      </dgm:t>
    </dgm:pt>
    <dgm:pt modelId="{29D20B11-3F3D-4BCC-9BF3-AA62AC67A83F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Метрологическое обеспечение</a:t>
          </a:r>
        </a:p>
      </dgm:t>
    </dgm:pt>
    <dgm:pt modelId="{474AF81A-8B59-4DF4-843B-4601FD61F6A3}" type="parTrans" cxnId="{6AE0750B-9787-43C7-82D3-F7E9120771FE}">
      <dgm:prSet/>
      <dgm:spPr/>
      <dgm:t>
        <a:bodyPr/>
        <a:lstStyle/>
        <a:p>
          <a:endParaRPr lang="ru-RU"/>
        </a:p>
      </dgm:t>
    </dgm:pt>
    <dgm:pt modelId="{A15C4054-CFC7-4183-9B3B-FA46EE05C3A6}" type="sibTrans" cxnId="{6AE0750B-9787-43C7-82D3-F7E9120771FE}">
      <dgm:prSet/>
      <dgm:spPr/>
      <dgm:t>
        <a:bodyPr/>
        <a:lstStyle/>
        <a:p>
          <a:endParaRPr lang="ru-RU"/>
        </a:p>
      </dgm:t>
    </dgm:pt>
    <dgm:pt modelId="{6703820E-B566-49DD-B3C0-C899D5044BD1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Учет и контроль ЯМ, РВ и РАО</a:t>
          </a:r>
        </a:p>
      </dgm:t>
    </dgm:pt>
    <dgm:pt modelId="{73191CBE-63F9-412D-BFD9-D2458D7B6945}" type="parTrans" cxnId="{C608951C-CEB0-4254-B7F3-2DB481C23D21}">
      <dgm:prSet/>
      <dgm:spPr/>
      <dgm:t>
        <a:bodyPr/>
        <a:lstStyle/>
        <a:p>
          <a:endParaRPr lang="ru-RU"/>
        </a:p>
      </dgm:t>
    </dgm:pt>
    <dgm:pt modelId="{9750733E-EA34-4674-9E22-B31D534BFD11}" type="sibTrans" cxnId="{C608951C-CEB0-4254-B7F3-2DB481C23D21}">
      <dgm:prSet/>
      <dgm:spPr/>
      <dgm:t>
        <a:bodyPr/>
        <a:lstStyle/>
        <a:p>
          <a:endParaRPr lang="ru-RU"/>
        </a:p>
      </dgm:t>
    </dgm:pt>
    <dgm:pt modelId="{E1996969-D414-4F72-94A9-7C19AA452E40}">
      <dgm:prSet phldrT="[Текст]"/>
      <dgm:spPr/>
      <dgm:t>
        <a:bodyPr/>
        <a:lstStyle/>
        <a:p>
          <a:pPr marL="90488" indent="-55563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Управление качеством</a:t>
          </a:r>
        </a:p>
      </dgm:t>
    </dgm:pt>
    <dgm:pt modelId="{E1472ECA-AE4A-4437-A853-B8F3701EA7EA}" type="parTrans" cxnId="{72C2A218-8A05-4EBC-8896-63E7F762CCD1}">
      <dgm:prSet/>
      <dgm:spPr/>
      <dgm:t>
        <a:bodyPr/>
        <a:lstStyle/>
        <a:p>
          <a:endParaRPr lang="ru-RU"/>
        </a:p>
      </dgm:t>
    </dgm:pt>
    <dgm:pt modelId="{EE3D73BA-EE0B-420B-8126-A52662FA9CEA}" type="sibTrans" cxnId="{72C2A218-8A05-4EBC-8896-63E7F762CCD1}">
      <dgm:prSet/>
      <dgm:spPr/>
      <dgm:t>
        <a:bodyPr/>
        <a:lstStyle/>
        <a:p>
          <a:endParaRPr lang="ru-RU"/>
        </a:p>
      </dgm:t>
    </dgm:pt>
    <dgm:pt modelId="{90B94E74-9E49-436A-A348-3BED70C250D5}">
      <dgm:prSet phldrT="[Текст]"/>
      <dgm:spPr/>
      <dgm:t>
        <a:bodyPr/>
        <a:lstStyle/>
        <a:p>
          <a:pPr marL="90488" indent="-55563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Экологическая безопасность</a:t>
          </a:r>
        </a:p>
      </dgm:t>
    </dgm:pt>
    <dgm:pt modelId="{7496FF52-6D35-441F-986C-173A642D4E75}" type="parTrans" cxnId="{510736C1-60A7-47C0-9894-CB2EAD1103B6}">
      <dgm:prSet/>
      <dgm:spPr/>
      <dgm:t>
        <a:bodyPr/>
        <a:lstStyle/>
        <a:p>
          <a:endParaRPr lang="ru-RU"/>
        </a:p>
      </dgm:t>
    </dgm:pt>
    <dgm:pt modelId="{44A181A0-F8B4-4CB1-8796-7712457F916B}" type="sibTrans" cxnId="{510736C1-60A7-47C0-9894-CB2EAD1103B6}">
      <dgm:prSet/>
      <dgm:spPr/>
      <dgm:t>
        <a:bodyPr/>
        <a:lstStyle/>
        <a:p>
          <a:endParaRPr lang="ru-RU"/>
        </a:p>
      </dgm:t>
    </dgm:pt>
    <dgm:pt modelId="{297DA761-B3F5-4A51-8833-E65CD973ADC6}">
      <dgm:prSet phldrT="[Текст]"/>
      <dgm:spPr/>
      <dgm:t>
        <a:bodyPr/>
        <a:lstStyle/>
        <a:p>
          <a:pPr marL="90488" indent="-55563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Культура безопасности</a:t>
          </a:r>
        </a:p>
      </dgm:t>
    </dgm:pt>
    <dgm:pt modelId="{84F67FAB-81C5-4186-B9B1-33304CCC9160}" type="parTrans" cxnId="{70E194D4-8FA9-4BFF-B3AA-0F5C1B1EC042}">
      <dgm:prSet/>
      <dgm:spPr/>
      <dgm:t>
        <a:bodyPr/>
        <a:lstStyle/>
        <a:p>
          <a:endParaRPr lang="ru-RU"/>
        </a:p>
      </dgm:t>
    </dgm:pt>
    <dgm:pt modelId="{A0A1718D-F96D-4EF8-AD9C-9C760F932216}" type="sibTrans" cxnId="{70E194D4-8FA9-4BFF-B3AA-0F5C1B1EC042}">
      <dgm:prSet/>
      <dgm:spPr/>
      <dgm:t>
        <a:bodyPr/>
        <a:lstStyle/>
        <a:p>
          <a:endParaRPr lang="ru-RU"/>
        </a:p>
      </dgm:t>
    </dgm:pt>
    <dgm:pt modelId="{3CDB38CE-A166-414F-B3E8-7093017CD2F6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Строительство в атомной отрасли</a:t>
          </a:r>
        </a:p>
      </dgm:t>
    </dgm:pt>
    <dgm:pt modelId="{2104B2CC-B346-4B37-B003-469351B77EE9}" type="parTrans" cxnId="{332CE4B2-DAC1-4AF8-8D21-BC1C67CC9F70}">
      <dgm:prSet/>
      <dgm:spPr/>
      <dgm:t>
        <a:bodyPr/>
        <a:lstStyle/>
        <a:p>
          <a:endParaRPr lang="ru-RU"/>
        </a:p>
      </dgm:t>
    </dgm:pt>
    <dgm:pt modelId="{AED18EB2-14C6-472B-AC92-04A76E232A97}" type="sibTrans" cxnId="{332CE4B2-DAC1-4AF8-8D21-BC1C67CC9F70}">
      <dgm:prSet/>
      <dgm:spPr/>
      <dgm:t>
        <a:bodyPr/>
        <a:lstStyle/>
        <a:p>
          <a:endParaRPr lang="ru-RU"/>
        </a:p>
      </dgm:t>
    </dgm:pt>
    <dgm:pt modelId="{3A0FD99D-04A3-45AC-99CB-487E5843022F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Пожарная безопасность</a:t>
          </a:r>
        </a:p>
      </dgm:t>
    </dgm:pt>
    <dgm:pt modelId="{B0EA8F2C-57E7-469D-B491-5B0ECC0878C6}" type="parTrans" cxnId="{264C2914-DBC1-4A6F-A4E1-EC68048664A1}">
      <dgm:prSet/>
      <dgm:spPr/>
      <dgm:t>
        <a:bodyPr/>
        <a:lstStyle/>
        <a:p>
          <a:endParaRPr lang="ru-RU"/>
        </a:p>
      </dgm:t>
    </dgm:pt>
    <dgm:pt modelId="{39C5FC8C-F6AA-4ABF-8C80-DB6C20AEE0DC}" type="sibTrans" cxnId="{264C2914-DBC1-4A6F-A4E1-EC68048664A1}">
      <dgm:prSet/>
      <dgm:spPr/>
      <dgm:t>
        <a:bodyPr/>
        <a:lstStyle/>
        <a:p>
          <a:endParaRPr lang="ru-RU"/>
        </a:p>
      </dgm:t>
    </dgm:pt>
    <dgm:pt modelId="{A2CDCCC5-22D9-4F69-A3D6-284AE77AB46F}">
      <dgm:prSet phldrT="[Текст]"/>
      <dgm:spPr/>
      <dgm:t>
        <a:bodyPr/>
        <a:lstStyle/>
        <a:p>
          <a:pPr marL="90488" marR="0" indent="-55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Защита информации</a:t>
          </a:r>
        </a:p>
      </dgm:t>
    </dgm:pt>
    <dgm:pt modelId="{EB15A899-4D25-4D61-ABF6-AFB14799EB0C}" type="parTrans" cxnId="{A7A03F27-6AF6-4C17-B2D4-112FD042F7B0}">
      <dgm:prSet/>
      <dgm:spPr/>
      <dgm:t>
        <a:bodyPr/>
        <a:lstStyle/>
        <a:p>
          <a:endParaRPr lang="ru-RU"/>
        </a:p>
      </dgm:t>
    </dgm:pt>
    <dgm:pt modelId="{6805C1C7-FD5C-4B74-BF0B-DB0B19EB1BCC}" type="sibTrans" cxnId="{A7A03F27-6AF6-4C17-B2D4-112FD042F7B0}">
      <dgm:prSet/>
      <dgm:spPr/>
      <dgm:t>
        <a:bodyPr/>
        <a:lstStyle/>
        <a:p>
          <a:endParaRPr lang="ru-RU"/>
        </a:p>
      </dgm:t>
    </dgm:pt>
    <dgm:pt modelId="{35BB47F9-5E20-42DC-A20D-DE6BE90CF4DB}">
      <dgm:prSet phldrT="[Текст]"/>
      <dgm:spPr/>
      <dgm:t>
        <a:bodyPr/>
        <a:lstStyle/>
        <a:p>
          <a:r>
            <a:rPr lang="ru-RU" dirty="0"/>
            <a:t>Трансфер ядерного образования для стран-новичков</a:t>
          </a:r>
        </a:p>
      </dgm:t>
    </dgm:pt>
    <dgm:pt modelId="{F95ACDE1-9F51-4B0B-80E3-3C723651860F}" type="parTrans" cxnId="{042348C8-CAE0-4182-A710-714E6FD69B94}">
      <dgm:prSet/>
      <dgm:spPr/>
      <dgm:t>
        <a:bodyPr/>
        <a:lstStyle/>
        <a:p>
          <a:endParaRPr lang="ru-RU"/>
        </a:p>
      </dgm:t>
    </dgm:pt>
    <dgm:pt modelId="{2F966FB6-59EC-49AF-8F0C-FC6D7E2A3D86}" type="sibTrans" cxnId="{042348C8-CAE0-4182-A710-714E6FD69B94}">
      <dgm:prSet/>
      <dgm:spPr/>
      <dgm:t>
        <a:bodyPr/>
        <a:lstStyle/>
        <a:p>
          <a:endParaRPr lang="ru-RU"/>
        </a:p>
      </dgm:t>
    </dgm:pt>
    <dgm:pt modelId="{6DC33E36-E959-4D3E-BA4F-C0484379E8EE}" type="pres">
      <dgm:prSet presAssocID="{4EA8418E-2727-47A4-9D54-3709E9058FE3}" presName="Name0" presStyleCnt="0">
        <dgm:presLayoutVars>
          <dgm:dir/>
          <dgm:animLvl val="lvl"/>
          <dgm:resizeHandles val="exact"/>
        </dgm:presLayoutVars>
      </dgm:prSet>
      <dgm:spPr/>
    </dgm:pt>
    <dgm:pt modelId="{BE05070C-25DD-4F04-B0EC-7A6FDB27BE66}" type="pres">
      <dgm:prSet presAssocID="{F3709E63-E07A-401D-862A-7F19EB40D5E2}" presName="composite" presStyleCnt="0"/>
      <dgm:spPr/>
    </dgm:pt>
    <dgm:pt modelId="{3A77ECE1-4548-468F-BF33-163D64E5241D}" type="pres">
      <dgm:prSet presAssocID="{F3709E63-E07A-401D-862A-7F19EB40D5E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B6E65EB1-1431-4076-B0B9-B6B38F7FB61B}" type="pres">
      <dgm:prSet presAssocID="{F3709E63-E07A-401D-862A-7F19EB40D5E2}" presName="desTx" presStyleLbl="alignAccFollowNode1" presStyleIdx="0" presStyleCnt="5">
        <dgm:presLayoutVars>
          <dgm:bulletEnabled val="1"/>
        </dgm:presLayoutVars>
      </dgm:prSet>
      <dgm:spPr/>
    </dgm:pt>
    <dgm:pt modelId="{F71E1CCB-B3AA-4C29-B00A-531781D05873}" type="pres">
      <dgm:prSet presAssocID="{6F99337F-8E21-4AA5-AB5B-85C4B26DEEB5}" presName="space" presStyleCnt="0"/>
      <dgm:spPr/>
    </dgm:pt>
    <dgm:pt modelId="{AD4DD00F-DE3A-49DC-A978-32A944ACA7E8}" type="pres">
      <dgm:prSet presAssocID="{B8A3ECD2-D3CB-4A2F-9B39-6283F431184B}" presName="composite" presStyleCnt="0"/>
      <dgm:spPr/>
    </dgm:pt>
    <dgm:pt modelId="{24750FF1-E76C-4C6C-8634-56EA4CDB999F}" type="pres">
      <dgm:prSet presAssocID="{B8A3ECD2-D3CB-4A2F-9B39-6283F431184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059A70E-DA4F-4837-B50C-B3E09FF991D0}" type="pres">
      <dgm:prSet presAssocID="{B8A3ECD2-D3CB-4A2F-9B39-6283F431184B}" presName="desTx" presStyleLbl="alignAccFollowNode1" presStyleIdx="1" presStyleCnt="5" custLinFactNeighborY="238">
        <dgm:presLayoutVars>
          <dgm:bulletEnabled val="1"/>
        </dgm:presLayoutVars>
      </dgm:prSet>
      <dgm:spPr/>
    </dgm:pt>
    <dgm:pt modelId="{22FBCCEF-5AF7-4C97-BF71-2C7366CA0D11}" type="pres">
      <dgm:prSet presAssocID="{02D162DB-CE7F-46E8-90FF-0A954977E59F}" presName="space" presStyleCnt="0"/>
      <dgm:spPr/>
    </dgm:pt>
    <dgm:pt modelId="{439763C2-2777-4671-8967-B8EB7D5CC345}" type="pres">
      <dgm:prSet presAssocID="{84344A8F-C1E7-4F12-A482-F5751025CB4F}" presName="composite" presStyleCnt="0"/>
      <dgm:spPr/>
    </dgm:pt>
    <dgm:pt modelId="{48F872E4-DFC1-4B16-8093-759584657BC4}" type="pres">
      <dgm:prSet presAssocID="{84344A8F-C1E7-4F12-A482-F5751025CB4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64C243C-D2CB-4529-AA16-EB2325A2E22D}" type="pres">
      <dgm:prSet presAssocID="{84344A8F-C1E7-4F12-A482-F5751025CB4F}" presName="desTx" presStyleLbl="alignAccFollowNode1" presStyleIdx="2" presStyleCnt="5">
        <dgm:presLayoutVars>
          <dgm:bulletEnabled val="1"/>
        </dgm:presLayoutVars>
      </dgm:prSet>
      <dgm:spPr/>
    </dgm:pt>
    <dgm:pt modelId="{A5F8794E-B867-422E-A624-EDECB8CD24FB}" type="pres">
      <dgm:prSet presAssocID="{087506A1-666E-4E5E-9838-DA37B4907447}" presName="space" presStyleCnt="0"/>
      <dgm:spPr/>
    </dgm:pt>
    <dgm:pt modelId="{3057EB56-B15E-49A0-9E2E-766C48B95DAB}" type="pres">
      <dgm:prSet presAssocID="{CF6AB89F-CF3E-4C21-BDEE-10393FBFC996}" presName="composite" presStyleCnt="0"/>
      <dgm:spPr/>
    </dgm:pt>
    <dgm:pt modelId="{A204671A-4E23-4021-8FF6-992D12C7612F}" type="pres">
      <dgm:prSet presAssocID="{CF6AB89F-CF3E-4C21-BDEE-10393FBFC99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3570557-52D0-42E6-9E6F-135FDD2EEA5A}" type="pres">
      <dgm:prSet presAssocID="{CF6AB89F-CF3E-4C21-BDEE-10393FBFC996}" presName="desTx" presStyleLbl="alignAccFollowNode1" presStyleIdx="3" presStyleCnt="5">
        <dgm:presLayoutVars>
          <dgm:bulletEnabled val="1"/>
        </dgm:presLayoutVars>
      </dgm:prSet>
      <dgm:spPr/>
    </dgm:pt>
    <dgm:pt modelId="{859361F4-41C2-4B41-8090-BB38F258CF3E}" type="pres">
      <dgm:prSet presAssocID="{301A13D3-4DDF-452A-9D2D-EDFE67CA17EA}" presName="space" presStyleCnt="0"/>
      <dgm:spPr/>
    </dgm:pt>
    <dgm:pt modelId="{23583B62-5BC2-49E6-8290-9FCF9C2CBF40}" type="pres">
      <dgm:prSet presAssocID="{7C72544D-D15F-43DF-8CA4-CDD44625C42B}" presName="composite" presStyleCnt="0"/>
      <dgm:spPr/>
    </dgm:pt>
    <dgm:pt modelId="{1461415C-8E7B-4F71-9933-8860C3E6A80B}" type="pres">
      <dgm:prSet presAssocID="{7C72544D-D15F-43DF-8CA4-CDD44625C42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481639B-350E-412D-8945-D9524971507B}" type="pres">
      <dgm:prSet presAssocID="{7C72544D-D15F-43DF-8CA4-CDD44625C42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C049200-7332-4C95-82D8-276E2C4EB534}" type="presOf" srcId="{B8A3ECD2-D3CB-4A2F-9B39-6283F431184B}" destId="{24750FF1-E76C-4C6C-8634-56EA4CDB999F}" srcOrd="0" destOrd="0" presId="urn:microsoft.com/office/officeart/2005/8/layout/hList1"/>
    <dgm:cxn modelId="{669DB100-0A9A-4B92-8CFA-CC35DDF3E320}" type="presOf" srcId="{729E74A7-E5C4-4260-9C40-BBA9B0121C90}" destId="{D64C243C-D2CB-4529-AA16-EB2325A2E22D}" srcOrd="0" destOrd="1" presId="urn:microsoft.com/office/officeart/2005/8/layout/hList1"/>
    <dgm:cxn modelId="{14885402-2538-4BA4-8DD5-E8567273626D}" srcId="{F3709E63-E07A-401D-862A-7F19EB40D5E2}" destId="{C9560450-8FE5-4C2B-B02F-E6C14BBF158D}" srcOrd="2" destOrd="0" parTransId="{C41AF75F-1A65-41E4-BF17-FD9F31006C4A}" sibTransId="{AF3FE225-A072-406A-8766-B036E33A4B82}"/>
    <dgm:cxn modelId="{829F070B-F231-474B-9DF7-EAB258140A1C}" srcId="{F3709E63-E07A-401D-862A-7F19EB40D5E2}" destId="{4D7BFA38-A3C2-474C-95E5-D475011B33F8}" srcOrd="12" destOrd="0" parTransId="{FE1FBDF5-38F3-464B-B7BD-68177AEF3007}" sibTransId="{132531C8-AC34-4879-8AE1-DC63CF1925A7}"/>
    <dgm:cxn modelId="{6AE0750B-9787-43C7-82D3-F7E9120771FE}" srcId="{F3709E63-E07A-401D-862A-7F19EB40D5E2}" destId="{29D20B11-3F3D-4BCC-9BF3-AA62AC67A83F}" srcOrd="9" destOrd="0" parTransId="{474AF81A-8B59-4DF4-843B-4601FD61F6A3}" sibTransId="{A15C4054-CFC7-4183-9B3B-FA46EE05C3A6}"/>
    <dgm:cxn modelId="{B1A4970B-6A74-44D9-BD3F-37C9A8509921}" type="presOf" srcId="{C9560450-8FE5-4C2B-B02F-E6C14BBF158D}" destId="{B6E65EB1-1431-4076-B0B9-B6B38F7FB61B}" srcOrd="0" destOrd="2" presId="urn:microsoft.com/office/officeart/2005/8/layout/hList1"/>
    <dgm:cxn modelId="{264C2914-DBC1-4A6F-A4E1-EC68048664A1}" srcId="{F3709E63-E07A-401D-862A-7F19EB40D5E2}" destId="{3A0FD99D-04A3-45AC-99CB-487E5843022F}" srcOrd="8" destOrd="0" parTransId="{B0EA8F2C-57E7-469D-B491-5B0ECC0878C6}" sibTransId="{39C5FC8C-F6AA-4ABF-8C80-DB6C20AEE0DC}"/>
    <dgm:cxn modelId="{72C2A218-8A05-4EBC-8896-63E7F762CCD1}" srcId="{F3709E63-E07A-401D-862A-7F19EB40D5E2}" destId="{E1996969-D414-4F72-94A9-7C19AA452E40}" srcOrd="13" destOrd="0" parTransId="{E1472ECA-AE4A-4437-A853-B8F3701EA7EA}" sibTransId="{EE3D73BA-EE0B-420B-8126-A52662FA9CEA}"/>
    <dgm:cxn modelId="{6E519719-3E36-4613-83F9-7D42219454D5}" srcId="{F3709E63-E07A-401D-862A-7F19EB40D5E2}" destId="{EF49DCFD-C3B4-4079-9D16-BC40BF512F81}" srcOrd="4" destOrd="0" parTransId="{BE5A0CA4-78D3-43B0-830B-D3403977C94C}" sibTransId="{B6FF882C-FB44-421C-986F-0B0BBF3AD146}"/>
    <dgm:cxn modelId="{C608951C-CEB0-4254-B7F3-2DB481C23D21}" srcId="{F3709E63-E07A-401D-862A-7F19EB40D5E2}" destId="{6703820E-B566-49DD-B3C0-C899D5044BD1}" srcOrd="1" destOrd="0" parTransId="{73191CBE-63F9-412D-BFD9-D2458D7B6945}" sibTransId="{9750733E-EA34-4674-9E22-B31D534BFD11}"/>
    <dgm:cxn modelId="{D3606225-EDB8-4F2B-B591-B60603B31991}" srcId="{F3709E63-E07A-401D-862A-7F19EB40D5E2}" destId="{AB037CD1-8604-4CAA-89C8-2115FD56F64B}" srcOrd="11" destOrd="0" parTransId="{F0487505-DBD1-40A3-B162-9CD82628FCD2}" sibTransId="{015FC3A8-DBD2-4D12-A86A-7BE67805107E}"/>
    <dgm:cxn modelId="{9F720D26-2CC7-4262-804A-71EFD30EDF84}" srcId="{7C72544D-D15F-43DF-8CA4-CDD44625C42B}" destId="{CEC6BE6D-DF50-4EE9-B5D0-E2456521DA26}" srcOrd="2" destOrd="0" parTransId="{AA3CA7A8-AAB9-4285-8DBF-C2681388AEBB}" sibTransId="{4BD8AEE4-AF8D-4B0F-BD3C-40CD525B24B3}"/>
    <dgm:cxn modelId="{A7A03F27-6AF6-4C17-B2D4-112FD042F7B0}" srcId="{F3709E63-E07A-401D-862A-7F19EB40D5E2}" destId="{A2CDCCC5-22D9-4F69-A3D6-284AE77AB46F}" srcOrd="6" destOrd="0" parTransId="{EB15A899-4D25-4D61-ABF6-AFB14799EB0C}" sibTransId="{6805C1C7-FD5C-4B74-BF0B-DB0B19EB1BCC}"/>
    <dgm:cxn modelId="{E19FDC29-A59F-4867-A63D-FB852C76062D}" srcId="{CF6AB89F-CF3E-4C21-BDEE-10393FBFC996}" destId="{F223D77A-D58C-4297-A84F-B8BAEF3CD38E}" srcOrd="1" destOrd="0" parTransId="{CF45D120-C22E-475D-925F-6686064BC3CE}" sibTransId="{E39AEB7F-34A8-43B6-ACDF-C73B44580DCF}"/>
    <dgm:cxn modelId="{5FE81C2C-8D12-4EA5-8FC7-B4057706D2C9}" srcId="{7C72544D-D15F-43DF-8CA4-CDD44625C42B}" destId="{03FFE789-1C37-45C5-A4FC-2FD4E1F09ABF}" srcOrd="0" destOrd="0" parTransId="{201D3CA2-F13D-4FCC-950B-E8675ED534F0}" sibTransId="{4207340C-01D8-4B9B-96D3-1FB7FE0C4F29}"/>
    <dgm:cxn modelId="{F818372F-9A66-499F-A03F-2E0072FB33F2}" type="presOf" srcId="{1A0108F8-3DB5-4866-B3B6-027E69BC1A55}" destId="{3059A70E-DA4F-4837-B50C-B3E09FF991D0}" srcOrd="0" destOrd="3" presId="urn:microsoft.com/office/officeart/2005/8/layout/hList1"/>
    <dgm:cxn modelId="{1DA57B32-4BC5-47DB-B122-36A630DCB40F}" type="presOf" srcId="{E1996969-D414-4F72-94A9-7C19AA452E40}" destId="{B6E65EB1-1431-4076-B0B9-B6B38F7FB61B}" srcOrd="0" destOrd="13" presId="urn:microsoft.com/office/officeart/2005/8/layout/hList1"/>
    <dgm:cxn modelId="{347D9632-0207-4594-883E-081B437388F0}" type="presOf" srcId="{80F70D9B-2BDE-46C4-9C2E-BDBD00C8893C}" destId="{B6E65EB1-1431-4076-B0B9-B6B38F7FB61B}" srcOrd="0" destOrd="7" presId="urn:microsoft.com/office/officeart/2005/8/layout/hList1"/>
    <dgm:cxn modelId="{A79FE736-ABC4-4B16-8A9D-C84D84CE1A5D}" type="presOf" srcId="{3D344AF8-2C7C-407F-A77C-0B4E8FF31156}" destId="{D64C243C-D2CB-4529-AA16-EB2325A2E22D}" srcOrd="0" destOrd="0" presId="urn:microsoft.com/office/officeart/2005/8/layout/hList1"/>
    <dgm:cxn modelId="{46FD3E38-5C6F-46CD-B87C-3767E6800DE7}" type="presOf" srcId="{CF6AB89F-CF3E-4C21-BDEE-10393FBFC996}" destId="{A204671A-4E23-4021-8FF6-992D12C7612F}" srcOrd="0" destOrd="0" presId="urn:microsoft.com/office/officeart/2005/8/layout/hList1"/>
    <dgm:cxn modelId="{2FB8123C-9D40-423D-A988-ECCFD79CFF2E}" type="presOf" srcId="{3A0FD99D-04A3-45AC-99CB-487E5843022F}" destId="{B6E65EB1-1431-4076-B0B9-B6B38F7FB61B}" srcOrd="0" destOrd="8" presId="urn:microsoft.com/office/officeart/2005/8/layout/hList1"/>
    <dgm:cxn modelId="{2A75F33D-01F0-4340-B822-E0E7542908E5}" srcId="{CF6AB89F-CF3E-4C21-BDEE-10393FBFC996}" destId="{E78B3280-2A8F-465F-A886-96057BF07015}" srcOrd="0" destOrd="0" parTransId="{69B56B4C-C623-411F-A11A-B4B261CA6CFC}" sibTransId="{B7668B20-312B-4748-A05F-30FBB03D26F1}"/>
    <dgm:cxn modelId="{C36EDC3F-1AE3-4C90-8B96-05B741D4DDF2}" type="presOf" srcId="{35BB47F9-5E20-42DC-A20D-DE6BE90CF4DB}" destId="{D64C243C-D2CB-4529-AA16-EB2325A2E22D}" srcOrd="0" destOrd="3" presId="urn:microsoft.com/office/officeart/2005/8/layout/hList1"/>
    <dgm:cxn modelId="{5D518D5C-5A4A-4FD8-849E-6C97F12FCA8B}" type="presOf" srcId="{A2CDCCC5-22D9-4F69-A3D6-284AE77AB46F}" destId="{B6E65EB1-1431-4076-B0B9-B6B38F7FB61B}" srcOrd="0" destOrd="6" presId="urn:microsoft.com/office/officeart/2005/8/layout/hList1"/>
    <dgm:cxn modelId="{8592B35C-8E1E-474B-B966-9BBF6BD3432C}" type="presOf" srcId="{297DA761-B3F5-4A51-8833-E65CD973ADC6}" destId="{B6E65EB1-1431-4076-B0B9-B6B38F7FB61B}" srcOrd="0" destOrd="15" presId="urn:microsoft.com/office/officeart/2005/8/layout/hList1"/>
    <dgm:cxn modelId="{136AE95E-0354-41BE-8FAC-AACD1FA80980}" srcId="{B8A3ECD2-D3CB-4A2F-9B39-6283F431184B}" destId="{1A4813C2-D169-4CDE-99AC-E5E3E5F316A1}" srcOrd="1" destOrd="0" parTransId="{6F6E4585-141C-4DEE-865A-F84D1CB58AFE}" sibTransId="{5C2E164A-D3C0-42E1-97B2-E3F4EB7A3AF3}"/>
    <dgm:cxn modelId="{075C5660-A2C8-426C-B0CF-C56E441E7AE2}" type="presOf" srcId="{84A945AA-602C-4B51-9844-C86CC3FD06C6}" destId="{D64C243C-D2CB-4529-AA16-EB2325A2E22D}" srcOrd="0" destOrd="2" presId="urn:microsoft.com/office/officeart/2005/8/layout/hList1"/>
    <dgm:cxn modelId="{0EF9B162-5A25-4CE2-99FC-F643FCEED555}" srcId="{F3709E63-E07A-401D-862A-7F19EB40D5E2}" destId="{D4DF2A3F-9EED-4F9A-88A1-69244F2744B9}" srcOrd="5" destOrd="0" parTransId="{A808A062-2C6C-4D55-8751-BF94ED6E553D}" sibTransId="{BD62D815-B16A-472E-B9D3-63413983E684}"/>
    <dgm:cxn modelId="{59BBC642-5373-4C11-86E7-B38CC4B3DADC}" srcId="{84344A8F-C1E7-4F12-A482-F5751025CB4F}" destId="{84A945AA-602C-4B51-9844-C86CC3FD06C6}" srcOrd="2" destOrd="0" parTransId="{4CCD35E3-920F-4802-A245-FC06F5AB6CF0}" sibTransId="{2D36FCAE-32A6-4F2F-9BDA-C3DDC03BEDCB}"/>
    <dgm:cxn modelId="{ACD80064-D9EF-4877-A7F8-7A871842A780}" srcId="{4EA8418E-2727-47A4-9D54-3709E9058FE3}" destId="{CF6AB89F-CF3E-4C21-BDEE-10393FBFC996}" srcOrd="3" destOrd="0" parTransId="{C5E76935-31DD-4689-B7B5-555A16087F98}" sibTransId="{301A13D3-4DDF-452A-9D2D-EDFE67CA17EA}"/>
    <dgm:cxn modelId="{23BE2C64-1B74-4392-BB2C-97F4D5A3D53E}" type="presOf" srcId="{9BA39344-5A6F-4BE5-B649-DB4A5F446EF0}" destId="{3059A70E-DA4F-4837-B50C-B3E09FF991D0}" srcOrd="0" destOrd="2" presId="urn:microsoft.com/office/officeart/2005/8/layout/hList1"/>
    <dgm:cxn modelId="{AB413964-8FCD-4839-9EE1-EA672DF5DFD5}" srcId="{B8A3ECD2-D3CB-4A2F-9B39-6283F431184B}" destId="{501938BD-73C0-4210-8F3A-A6B0C6EF7E03}" srcOrd="0" destOrd="0" parTransId="{6BA0A89C-B7E8-40AB-A758-25C2CD878761}" sibTransId="{B2943B42-293A-4695-8534-2A928EE18C4E}"/>
    <dgm:cxn modelId="{D7A5BB65-A397-4113-86BB-D75549D337ED}" type="presOf" srcId="{D4058AF1-E3C2-429A-99FC-D595320C63AB}" destId="{2481639B-350E-412D-8945-D9524971507B}" srcOrd="0" destOrd="1" presId="urn:microsoft.com/office/officeart/2005/8/layout/hList1"/>
    <dgm:cxn modelId="{A0037068-350E-4A75-AFC6-CCE41B345F16}" srcId="{F3709E63-E07A-401D-862A-7F19EB40D5E2}" destId="{A8D5D4F5-EC1F-49B6-A3D6-CB8BB8CC728F}" srcOrd="10" destOrd="0" parTransId="{E8A13005-FC61-4BAC-9F5B-55E371690E3C}" sibTransId="{6770CC34-9CE2-4E54-8AE5-99C661015B96}"/>
    <dgm:cxn modelId="{32FB4A4A-07F1-4464-9B46-29B0949AA35A}" type="presOf" srcId="{501938BD-73C0-4210-8F3A-A6B0C6EF7E03}" destId="{3059A70E-DA4F-4837-B50C-B3E09FF991D0}" srcOrd="0" destOrd="0" presId="urn:microsoft.com/office/officeart/2005/8/layout/hList1"/>
    <dgm:cxn modelId="{FC090A6C-BA9C-4B16-ABDE-F2F41A2CE631}" type="presOf" srcId="{E78B3280-2A8F-465F-A886-96057BF07015}" destId="{43570557-52D0-42E6-9E6F-135FDD2EEA5A}" srcOrd="0" destOrd="0" presId="urn:microsoft.com/office/officeart/2005/8/layout/hList1"/>
    <dgm:cxn modelId="{B49EE058-681B-498F-A29D-F9261748931A}" type="presOf" srcId="{AB037CD1-8604-4CAA-89C8-2115FD56F64B}" destId="{B6E65EB1-1431-4076-B0B9-B6B38F7FB61B}" srcOrd="0" destOrd="11" presId="urn:microsoft.com/office/officeart/2005/8/layout/hList1"/>
    <dgm:cxn modelId="{68B1D47A-88BB-481B-B047-F43625BB66C6}" srcId="{7C72544D-D15F-43DF-8CA4-CDD44625C42B}" destId="{391E43FF-8B51-4459-A12A-EE6ECD8DDC6F}" srcOrd="3" destOrd="0" parTransId="{4FB47813-5658-427A-8715-A60A71DFBEFF}" sibTransId="{74ADD159-2EA7-4302-8EA1-7EE64F6F4FF5}"/>
    <dgm:cxn modelId="{14247E82-C7FA-44C6-890E-0C6B2BDFEEBC}" type="presOf" srcId="{F223D77A-D58C-4297-A84F-B8BAEF3CD38E}" destId="{43570557-52D0-42E6-9E6F-135FDD2EEA5A}" srcOrd="0" destOrd="1" presId="urn:microsoft.com/office/officeart/2005/8/layout/hList1"/>
    <dgm:cxn modelId="{3231E585-51F4-45FB-ABED-AEAED4C1E3DF}" type="presOf" srcId="{84344A8F-C1E7-4F12-A482-F5751025CB4F}" destId="{48F872E4-DFC1-4B16-8093-759584657BC4}" srcOrd="0" destOrd="0" presId="urn:microsoft.com/office/officeart/2005/8/layout/hList1"/>
    <dgm:cxn modelId="{4B8FA386-EB75-4D73-A1FB-4791B0545572}" srcId="{4EA8418E-2727-47A4-9D54-3709E9058FE3}" destId="{84344A8F-C1E7-4F12-A482-F5751025CB4F}" srcOrd="2" destOrd="0" parTransId="{17ADBC81-EA96-470D-AB0F-9BD74E73F7DB}" sibTransId="{087506A1-666E-4E5E-9838-DA37B4907447}"/>
    <dgm:cxn modelId="{E81D7588-DE11-4834-9D55-93649B9368F1}" srcId="{4EA8418E-2727-47A4-9D54-3709E9058FE3}" destId="{B8A3ECD2-D3CB-4A2F-9B39-6283F431184B}" srcOrd="1" destOrd="0" parTransId="{9F77030C-6F82-4A95-A667-7A6C96FC6AC4}" sibTransId="{02D162DB-CE7F-46E8-90FF-0A954977E59F}"/>
    <dgm:cxn modelId="{B514768E-932D-4722-BD1F-9AF37E1E3C39}" type="presOf" srcId="{29D20B11-3F3D-4BCC-9BF3-AA62AC67A83F}" destId="{B6E65EB1-1431-4076-B0B9-B6B38F7FB61B}" srcOrd="0" destOrd="9" presId="urn:microsoft.com/office/officeart/2005/8/layout/hList1"/>
    <dgm:cxn modelId="{9C719D94-44B5-4C6F-B64B-BEABBF3F8527}" srcId="{4EA8418E-2727-47A4-9D54-3709E9058FE3}" destId="{F3709E63-E07A-401D-862A-7F19EB40D5E2}" srcOrd="0" destOrd="0" parTransId="{125E477F-8AFC-43E7-A037-4708EBB054F4}" sibTransId="{6F99337F-8E21-4AA5-AB5B-85C4B26DEEB5}"/>
    <dgm:cxn modelId="{E7266696-2AD2-4DEA-8F89-A397E4EE5628}" type="presOf" srcId="{A8D5D4F5-EC1F-49B6-A3D6-CB8BB8CC728F}" destId="{B6E65EB1-1431-4076-B0B9-B6B38F7FB61B}" srcOrd="0" destOrd="10" presId="urn:microsoft.com/office/officeart/2005/8/layout/hList1"/>
    <dgm:cxn modelId="{0561AA96-0823-4AEC-8729-D293BCE5D17B}" srcId="{84344A8F-C1E7-4F12-A482-F5751025CB4F}" destId="{729E74A7-E5C4-4260-9C40-BBA9B0121C90}" srcOrd="1" destOrd="0" parTransId="{6C018290-4CA4-480A-B40C-DAC7B3A89834}" sibTransId="{7891A0CF-3942-415B-82BE-015A1CA43DE4}"/>
    <dgm:cxn modelId="{96E66D9E-BABC-4B72-8894-DEF5000EC222}" type="presOf" srcId="{03FFE789-1C37-45C5-A4FC-2FD4E1F09ABF}" destId="{2481639B-350E-412D-8945-D9524971507B}" srcOrd="0" destOrd="0" presId="urn:microsoft.com/office/officeart/2005/8/layout/hList1"/>
    <dgm:cxn modelId="{5DB2EAA1-6579-45FA-AC15-D61DD22B0827}" type="presOf" srcId="{3CDB38CE-A166-414F-B3E8-7093017CD2F6}" destId="{B6E65EB1-1431-4076-B0B9-B6B38F7FB61B}" srcOrd="0" destOrd="3" presId="urn:microsoft.com/office/officeart/2005/8/layout/hList1"/>
    <dgm:cxn modelId="{0283C1AA-39FA-49B7-A389-FEE117527170}" type="presOf" srcId="{CEC6BE6D-DF50-4EE9-B5D0-E2456521DA26}" destId="{2481639B-350E-412D-8945-D9524971507B}" srcOrd="0" destOrd="2" presId="urn:microsoft.com/office/officeart/2005/8/layout/hList1"/>
    <dgm:cxn modelId="{38BBC3AC-5658-4468-AB98-D58A951E6289}" srcId="{4EA8418E-2727-47A4-9D54-3709E9058FE3}" destId="{7C72544D-D15F-43DF-8CA4-CDD44625C42B}" srcOrd="4" destOrd="0" parTransId="{B2AE63E9-C780-4B8F-A70D-B848D581183C}" sibTransId="{0253C15F-B889-46B6-8AF7-721C2758837D}"/>
    <dgm:cxn modelId="{332CE4B2-DAC1-4AF8-8D21-BC1C67CC9F70}" srcId="{F3709E63-E07A-401D-862A-7F19EB40D5E2}" destId="{3CDB38CE-A166-414F-B3E8-7093017CD2F6}" srcOrd="3" destOrd="0" parTransId="{2104B2CC-B346-4B37-B003-469351B77EE9}" sibTransId="{AED18EB2-14C6-472B-AC92-04A76E232A97}"/>
    <dgm:cxn modelId="{5387A4B8-93C2-44CF-9ACF-8F21E0BAD17D}" type="presOf" srcId="{4D7BFA38-A3C2-474C-95E5-D475011B33F8}" destId="{B6E65EB1-1431-4076-B0B9-B6B38F7FB61B}" srcOrd="0" destOrd="12" presId="urn:microsoft.com/office/officeart/2005/8/layout/hList1"/>
    <dgm:cxn modelId="{494CD4B8-29E7-457E-BBE7-701A499FF04D}" type="presOf" srcId="{EF49DCFD-C3B4-4079-9D16-BC40BF512F81}" destId="{B6E65EB1-1431-4076-B0B9-B6B38F7FB61B}" srcOrd="0" destOrd="4" presId="urn:microsoft.com/office/officeart/2005/8/layout/hList1"/>
    <dgm:cxn modelId="{C30D05BA-AC09-4649-AC4B-B22D6A51F517}" type="presOf" srcId="{1A4813C2-D169-4CDE-99AC-E5E3E5F316A1}" destId="{3059A70E-DA4F-4837-B50C-B3E09FF991D0}" srcOrd="0" destOrd="1" presId="urn:microsoft.com/office/officeart/2005/8/layout/hList1"/>
    <dgm:cxn modelId="{510736C1-60A7-47C0-9894-CB2EAD1103B6}" srcId="{F3709E63-E07A-401D-862A-7F19EB40D5E2}" destId="{90B94E74-9E49-436A-A348-3BED70C250D5}" srcOrd="14" destOrd="0" parTransId="{7496FF52-6D35-441F-986C-173A642D4E75}" sibTransId="{44A181A0-F8B4-4CB1-8796-7712457F916B}"/>
    <dgm:cxn modelId="{042348C8-CAE0-4182-A710-714E6FD69B94}" srcId="{84344A8F-C1E7-4F12-A482-F5751025CB4F}" destId="{35BB47F9-5E20-42DC-A20D-DE6BE90CF4DB}" srcOrd="3" destOrd="0" parTransId="{F95ACDE1-9F51-4B0B-80E3-3C723651860F}" sibTransId="{2F966FB6-59EC-49AF-8F0C-FC6D7E2A3D86}"/>
    <dgm:cxn modelId="{AA3C9EC8-A519-4E70-8220-FCC2AEE2549B}" type="presOf" srcId="{08F86F22-0BAE-48AF-8CE1-6718867832FC}" destId="{B6E65EB1-1431-4076-B0B9-B6B38F7FB61B}" srcOrd="0" destOrd="0" presId="urn:microsoft.com/office/officeart/2005/8/layout/hList1"/>
    <dgm:cxn modelId="{70E194D4-8FA9-4BFF-B3AA-0F5C1B1EC042}" srcId="{F3709E63-E07A-401D-862A-7F19EB40D5E2}" destId="{297DA761-B3F5-4A51-8833-E65CD973ADC6}" srcOrd="15" destOrd="0" parTransId="{84F67FAB-81C5-4186-B9B1-33304CCC9160}" sibTransId="{A0A1718D-F96D-4EF8-AD9C-9C760F932216}"/>
    <dgm:cxn modelId="{773C13D6-EFCA-4F1E-8A16-F1571B4213DE}" type="presOf" srcId="{4EA8418E-2727-47A4-9D54-3709E9058FE3}" destId="{6DC33E36-E959-4D3E-BA4F-C0484379E8EE}" srcOrd="0" destOrd="0" presId="urn:microsoft.com/office/officeart/2005/8/layout/hList1"/>
    <dgm:cxn modelId="{C435B1D6-5188-4161-8201-EB6515089714}" type="presOf" srcId="{391E43FF-8B51-4459-A12A-EE6ECD8DDC6F}" destId="{2481639B-350E-412D-8945-D9524971507B}" srcOrd="0" destOrd="3" presId="urn:microsoft.com/office/officeart/2005/8/layout/hList1"/>
    <dgm:cxn modelId="{08C1DEE1-02B7-4D59-990C-6889D4C6763A}" type="presOf" srcId="{6703820E-B566-49DD-B3C0-C899D5044BD1}" destId="{B6E65EB1-1431-4076-B0B9-B6B38F7FB61B}" srcOrd="0" destOrd="1" presId="urn:microsoft.com/office/officeart/2005/8/layout/hList1"/>
    <dgm:cxn modelId="{B5A42DE4-E371-41DD-BB9D-5C5EBAD8C6F9}" srcId="{7C72544D-D15F-43DF-8CA4-CDD44625C42B}" destId="{D4058AF1-E3C2-429A-99FC-D595320C63AB}" srcOrd="1" destOrd="0" parTransId="{245CDF0A-452E-4DDE-99EA-F3D455BB4743}" sibTransId="{5F0D14C0-8F27-485E-86D2-9DF434AFBB31}"/>
    <dgm:cxn modelId="{68D709E8-BBD0-4F29-B365-8F88626ACF1F}" type="presOf" srcId="{F3709E63-E07A-401D-862A-7F19EB40D5E2}" destId="{3A77ECE1-4548-468F-BF33-163D64E5241D}" srcOrd="0" destOrd="0" presId="urn:microsoft.com/office/officeart/2005/8/layout/hList1"/>
    <dgm:cxn modelId="{CCB79DE9-C101-4E01-9B42-C5A15CB0D282}" srcId="{84344A8F-C1E7-4F12-A482-F5751025CB4F}" destId="{3D344AF8-2C7C-407F-A77C-0B4E8FF31156}" srcOrd="0" destOrd="0" parTransId="{DFD8412B-A389-45DD-B28F-39D3D3DA57DA}" sibTransId="{DA7F65A7-9DE3-4445-B88D-722ED7FAC488}"/>
    <dgm:cxn modelId="{D70AB4ED-6993-4392-8F80-982B81F37139}" type="presOf" srcId="{7C72544D-D15F-43DF-8CA4-CDD44625C42B}" destId="{1461415C-8E7B-4F71-9933-8860C3E6A80B}" srcOrd="0" destOrd="0" presId="urn:microsoft.com/office/officeart/2005/8/layout/hList1"/>
    <dgm:cxn modelId="{82197EF1-AA11-456A-AAC1-94D743931D79}" type="presOf" srcId="{90B94E74-9E49-436A-A348-3BED70C250D5}" destId="{B6E65EB1-1431-4076-B0B9-B6B38F7FB61B}" srcOrd="0" destOrd="14" presId="urn:microsoft.com/office/officeart/2005/8/layout/hList1"/>
    <dgm:cxn modelId="{510B4FF6-2836-4A73-8EB6-E20A942C4E09}" srcId="{B8A3ECD2-D3CB-4A2F-9B39-6283F431184B}" destId="{1A0108F8-3DB5-4866-B3B6-027E69BC1A55}" srcOrd="3" destOrd="0" parTransId="{F3D57B0E-A574-4527-881A-22251C988B42}" sibTransId="{2A43CD77-7853-4895-8561-866135A6B361}"/>
    <dgm:cxn modelId="{79954AF9-0184-4460-A13B-6A3099CD6C35}" srcId="{B8A3ECD2-D3CB-4A2F-9B39-6283F431184B}" destId="{9BA39344-5A6F-4BE5-B649-DB4A5F446EF0}" srcOrd="2" destOrd="0" parTransId="{384C1358-9AED-46EB-81B7-9D2228862AD1}" sibTransId="{4168CA56-BE56-4504-AD4D-3E9748A51D95}"/>
    <dgm:cxn modelId="{78CCDBFB-D7B2-4024-AFC6-FD932E385F80}" srcId="{F3709E63-E07A-401D-862A-7F19EB40D5E2}" destId="{08F86F22-0BAE-48AF-8CE1-6718867832FC}" srcOrd="0" destOrd="0" parTransId="{C0CE5057-4056-4DCB-A8B3-E58BCA262C37}" sibTransId="{1F3308FE-6972-4058-B4EB-51680D3CF728}"/>
    <dgm:cxn modelId="{237B27FE-0464-4344-9F32-8FD5ED709CAA}" srcId="{F3709E63-E07A-401D-862A-7F19EB40D5E2}" destId="{80F70D9B-2BDE-46C4-9C2E-BDBD00C8893C}" srcOrd="7" destOrd="0" parTransId="{000698E2-7E32-450A-89BC-747D341F9BCE}" sibTransId="{BF90B4C6-C3D0-4E80-A84F-CFF698422D38}"/>
    <dgm:cxn modelId="{C41C8CFE-AACB-4EF5-9F90-C3B10C8AA096}" type="presOf" srcId="{D4DF2A3F-9EED-4F9A-88A1-69244F2744B9}" destId="{B6E65EB1-1431-4076-B0B9-B6B38F7FB61B}" srcOrd="0" destOrd="5" presId="urn:microsoft.com/office/officeart/2005/8/layout/hList1"/>
    <dgm:cxn modelId="{D536586B-D75C-4B5E-9E50-4F64697FF114}" type="presParOf" srcId="{6DC33E36-E959-4D3E-BA4F-C0484379E8EE}" destId="{BE05070C-25DD-4F04-B0EC-7A6FDB27BE66}" srcOrd="0" destOrd="0" presId="urn:microsoft.com/office/officeart/2005/8/layout/hList1"/>
    <dgm:cxn modelId="{078D9E63-A5C9-4537-9D5E-8515B17AE5DB}" type="presParOf" srcId="{BE05070C-25DD-4F04-B0EC-7A6FDB27BE66}" destId="{3A77ECE1-4548-468F-BF33-163D64E5241D}" srcOrd="0" destOrd="0" presId="urn:microsoft.com/office/officeart/2005/8/layout/hList1"/>
    <dgm:cxn modelId="{9238DA6D-E9D6-4030-BC99-1BF962620140}" type="presParOf" srcId="{BE05070C-25DD-4F04-B0EC-7A6FDB27BE66}" destId="{B6E65EB1-1431-4076-B0B9-B6B38F7FB61B}" srcOrd="1" destOrd="0" presId="urn:microsoft.com/office/officeart/2005/8/layout/hList1"/>
    <dgm:cxn modelId="{2F84D551-753E-4A66-98AA-8F5BA16F686F}" type="presParOf" srcId="{6DC33E36-E959-4D3E-BA4F-C0484379E8EE}" destId="{F71E1CCB-B3AA-4C29-B00A-531781D05873}" srcOrd="1" destOrd="0" presId="urn:microsoft.com/office/officeart/2005/8/layout/hList1"/>
    <dgm:cxn modelId="{265D4A13-CA75-4A06-BC03-F1C6908F62E8}" type="presParOf" srcId="{6DC33E36-E959-4D3E-BA4F-C0484379E8EE}" destId="{AD4DD00F-DE3A-49DC-A978-32A944ACA7E8}" srcOrd="2" destOrd="0" presId="urn:microsoft.com/office/officeart/2005/8/layout/hList1"/>
    <dgm:cxn modelId="{140C05A2-67DF-4186-81CE-0173A63160C0}" type="presParOf" srcId="{AD4DD00F-DE3A-49DC-A978-32A944ACA7E8}" destId="{24750FF1-E76C-4C6C-8634-56EA4CDB999F}" srcOrd="0" destOrd="0" presId="urn:microsoft.com/office/officeart/2005/8/layout/hList1"/>
    <dgm:cxn modelId="{998EAC1F-E491-4F59-8EF8-9326755EFC06}" type="presParOf" srcId="{AD4DD00F-DE3A-49DC-A978-32A944ACA7E8}" destId="{3059A70E-DA4F-4837-B50C-B3E09FF991D0}" srcOrd="1" destOrd="0" presId="urn:microsoft.com/office/officeart/2005/8/layout/hList1"/>
    <dgm:cxn modelId="{D834F215-833A-4BEA-B0C5-1C559A4E32F1}" type="presParOf" srcId="{6DC33E36-E959-4D3E-BA4F-C0484379E8EE}" destId="{22FBCCEF-5AF7-4C97-BF71-2C7366CA0D11}" srcOrd="3" destOrd="0" presId="urn:microsoft.com/office/officeart/2005/8/layout/hList1"/>
    <dgm:cxn modelId="{77469070-C952-4432-B65B-4A284DB9DF00}" type="presParOf" srcId="{6DC33E36-E959-4D3E-BA4F-C0484379E8EE}" destId="{439763C2-2777-4671-8967-B8EB7D5CC345}" srcOrd="4" destOrd="0" presId="urn:microsoft.com/office/officeart/2005/8/layout/hList1"/>
    <dgm:cxn modelId="{6F5AFE2E-08AF-471E-AB46-45B105C62F13}" type="presParOf" srcId="{439763C2-2777-4671-8967-B8EB7D5CC345}" destId="{48F872E4-DFC1-4B16-8093-759584657BC4}" srcOrd="0" destOrd="0" presId="urn:microsoft.com/office/officeart/2005/8/layout/hList1"/>
    <dgm:cxn modelId="{4F516E2D-9005-4D71-A34D-A475EFFB9CDB}" type="presParOf" srcId="{439763C2-2777-4671-8967-B8EB7D5CC345}" destId="{D64C243C-D2CB-4529-AA16-EB2325A2E22D}" srcOrd="1" destOrd="0" presId="urn:microsoft.com/office/officeart/2005/8/layout/hList1"/>
    <dgm:cxn modelId="{6068C81F-798B-46E9-87D3-B37F9A7CBC39}" type="presParOf" srcId="{6DC33E36-E959-4D3E-BA4F-C0484379E8EE}" destId="{A5F8794E-B867-422E-A624-EDECB8CD24FB}" srcOrd="5" destOrd="0" presId="urn:microsoft.com/office/officeart/2005/8/layout/hList1"/>
    <dgm:cxn modelId="{1B37A14D-45C6-42FB-9FD9-B5E164548106}" type="presParOf" srcId="{6DC33E36-E959-4D3E-BA4F-C0484379E8EE}" destId="{3057EB56-B15E-49A0-9E2E-766C48B95DAB}" srcOrd="6" destOrd="0" presId="urn:microsoft.com/office/officeart/2005/8/layout/hList1"/>
    <dgm:cxn modelId="{3FB73DB4-3958-472E-9E0A-DA9841472DAB}" type="presParOf" srcId="{3057EB56-B15E-49A0-9E2E-766C48B95DAB}" destId="{A204671A-4E23-4021-8FF6-992D12C7612F}" srcOrd="0" destOrd="0" presId="urn:microsoft.com/office/officeart/2005/8/layout/hList1"/>
    <dgm:cxn modelId="{5EE43A0C-F5A0-43E6-A7FE-2D01DFB221A9}" type="presParOf" srcId="{3057EB56-B15E-49A0-9E2E-766C48B95DAB}" destId="{43570557-52D0-42E6-9E6F-135FDD2EEA5A}" srcOrd="1" destOrd="0" presId="urn:microsoft.com/office/officeart/2005/8/layout/hList1"/>
    <dgm:cxn modelId="{38ECECE5-CAF5-4640-9DA4-C002EF155540}" type="presParOf" srcId="{6DC33E36-E959-4D3E-BA4F-C0484379E8EE}" destId="{859361F4-41C2-4B41-8090-BB38F258CF3E}" srcOrd="7" destOrd="0" presId="urn:microsoft.com/office/officeart/2005/8/layout/hList1"/>
    <dgm:cxn modelId="{9A1161C3-5884-4EB6-8352-EB479E10DC9F}" type="presParOf" srcId="{6DC33E36-E959-4D3E-BA4F-C0484379E8EE}" destId="{23583B62-5BC2-49E6-8290-9FCF9C2CBF40}" srcOrd="8" destOrd="0" presId="urn:microsoft.com/office/officeart/2005/8/layout/hList1"/>
    <dgm:cxn modelId="{39E7568A-6C26-4277-B4ED-A13307449D88}" type="presParOf" srcId="{23583B62-5BC2-49E6-8290-9FCF9C2CBF40}" destId="{1461415C-8E7B-4F71-9933-8860C3E6A80B}" srcOrd="0" destOrd="0" presId="urn:microsoft.com/office/officeart/2005/8/layout/hList1"/>
    <dgm:cxn modelId="{087D7A8D-C49D-4EFF-B78E-242E86ED7AD1}" type="presParOf" srcId="{23583B62-5BC2-49E6-8290-9FCF9C2CBF40}" destId="{2481639B-350E-412D-8945-D952497150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824B1-8300-4349-BCFF-B4A0AA69A8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674EA-79F6-4BD6-B08C-DFE19F23DC38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сооружение (строительство) ОИАЭ, эксплуатация ОИАЭ, вывод из эксплуатации ОИАЭ;</a:t>
          </a:r>
        </a:p>
      </dgm:t>
    </dgm:pt>
    <dgm:pt modelId="{40009E7A-72DB-4F6D-A9F1-395BEA4F6723}" type="parTrans" cxnId="{D0A29EBC-877A-456B-BCF7-079FED30CD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9B44A-7FA8-4262-8D3D-A37E486A1746}" type="sibTrans" cxnId="{D0A29EBC-877A-456B-BCF7-079FED30CD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10AE3-EC26-4442-8F17-05DED2936A57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ведение технологического процесса на ОИАЭ;</a:t>
          </a:r>
        </a:p>
      </dgm:t>
    </dgm:pt>
    <dgm:pt modelId="{66D832BB-3544-4E57-BE5D-34004AA6E5C9}" type="parTrans" cxnId="{F67E008C-7876-43B2-A5A4-896AE71AE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94FA-26DB-4BC0-AC45-30AD4E5CF4F5}" type="sibTrans" cxnId="{F67E008C-7876-43B2-A5A4-896AE71AE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2339EB-4A5E-4E73-BD21-3F3EFBB2DA78}">
      <dgm:prSet/>
      <dgm:spPr/>
      <dgm:t>
        <a:bodyPr/>
        <a:lstStyle/>
        <a:p>
          <a:pPr marL="180975" indent="-180975"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обращение с ядерными материалами, радиоактивными веществами и радиоактивными отходами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A137524C-35FD-4561-A714-040702C4C5DC}" type="parTrans" cxnId="{3B4943D3-59FC-407E-A91F-5EC19C064D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5A75D-AF89-49F5-BA95-7D1751D038AE}" type="sibTrans" cxnId="{3B4943D3-59FC-407E-A91F-5EC19C064D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8B359-6F3A-4680-8F78-785A938BC00B}">
      <dgm:prSet/>
      <dgm:spPr/>
      <dgm:t>
        <a:bodyPr/>
        <a:lstStyle/>
        <a:p>
          <a:pPr marL="180975" indent="-180975"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ведомственный (производственный) контроль за ядерной и радиационной безопасностью при сооружении (строительстве) ОИАЭ, эксплуатации ОИАЭ, выводу из эксплуатации ОИАЭ;</a:t>
          </a:r>
        </a:p>
      </dgm:t>
    </dgm:pt>
    <dgm:pt modelId="{36DAA79B-8AFB-460F-A248-E455E17D67A6}" type="parTrans" cxnId="{23732DA8-6419-4564-967E-B37874C8FC0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DD613-95C6-4103-919C-0C6E5177C773}" type="sibTrans" cxnId="{23732DA8-6419-4564-967E-B37874C8FC0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B3608-7997-40D9-8B6B-3DA018B4C341}">
      <dgm:prSet/>
      <dgm:spPr/>
      <dgm:t>
        <a:bodyPr/>
        <a:lstStyle/>
        <a:p>
          <a:pPr rtl="0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•   учет и контроль ядерных материалов, радиоактивных веществ и радиоактивных отходов;</a:t>
          </a:r>
        </a:p>
      </dgm:t>
    </dgm:pt>
    <dgm:pt modelId="{44F2905A-73E9-4059-9EBA-CF83CE408FA8}" type="parTrans" cxnId="{B862981F-C888-4CC1-984D-B438FBEBFDE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C1AEE-1974-4F0A-8429-9AA03AEF2B1E}" type="sibTrans" cxnId="{B862981F-C888-4CC1-984D-B438FBEBFDE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834F0-8543-4F6B-9F94-B1F1529481DF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•   физическая защита ОИАЭ, ядерных материалов, радиоактивных веществ и радиоактивных отходов.</a:t>
          </a:r>
        </a:p>
      </dgm:t>
    </dgm:pt>
    <dgm:pt modelId="{4C63760B-0470-4A8B-AE98-57195DEAEC04}" type="parTrans" cxnId="{E706281B-7517-4131-8A09-09F077410A2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5032A-D4D0-4C88-A929-CEFEA4EC547C}" type="sibTrans" cxnId="{E706281B-7517-4131-8A09-09F077410A2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122EB-5105-4A00-91BE-B04C24FD9DD6}" type="pres">
      <dgm:prSet presAssocID="{471824B1-8300-4349-BCFF-B4A0AA69A890}" presName="linear" presStyleCnt="0">
        <dgm:presLayoutVars>
          <dgm:animLvl val="lvl"/>
          <dgm:resizeHandles val="exact"/>
        </dgm:presLayoutVars>
      </dgm:prSet>
      <dgm:spPr/>
    </dgm:pt>
    <dgm:pt modelId="{046E3582-C70A-4A03-8A18-04579AF5766C}" type="pres">
      <dgm:prSet presAssocID="{3E0674EA-79F6-4BD6-B08C-DFE19F23DC3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06C75D8-99E9-4F70-87F6-601460A2F862}" type="pres">
      <dgm:prSet presAssocID="{1EC9B44A-7FA8-4262-8D3D-A37E486A1746}" presName="spacer" presStyleCnt="0"/>
      <dgm:spPr/>
    </dgm:pt>
    <dgm:pt modelId="{7B8D784C-FC2C-499F-8B7D-7FE8E99B47A6}" type="pres">
      <dgm:prSet presAssocID="{85410AE3-EC26-4442-8F17-05DED2936A5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FE521A6-6632-477D-BD1C-E6538A659AD5}" type="pres">
      <dgm:prSet presAssocID="{5F1894FA-26DB-4BC0-AC45-30AD4E5CF4F5}" presName="spacer" presStyleCnt="0"/>
      <dgm:spPr/>
    </dgm:pt>
    <dgm:pt modelId="{77CB020B-5A2A-48FA-B6F6-445A7447DE05}" type="pres">
      <dgm:prSet presAssocID="{272339EB-4A5E-4E73-BD21-3F3EFBB2DA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8DB2E1-2F43-4BC4-A2D8-5137DB7E3BD3}" type="pres">
      <dgm:prSet presAssocID="{5995A75D-AF89-49F5-BA95-7D1751D038AE}" presName="spacer" presStyleCnt="0"/>
      <dgm:spPr/>
    </dgm:pt>
    <dgm:pt modelId="{EDD94CAC-3624-4E01-97F2-ECC5F146BA82}" type="pres">
      <dgm:prSet presAssocID="{F448B359-6F3A-4680-8F78-785A938BC0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BDA612B-69FB-4975-9A53-6422881C4B11}" type="pres">
      <dgm:prSet presAssocID="{3C5DD613-95C6-4103-919C-0C6E5177C773}" presName="spacer" presStyleCnt="0"/>
      <dgm:spPr/>
    </dgm:pt>
    <dgm:pt modelId="{AA0DAE44-68DB-4CEA-9932-A37C64447AF4}" type="pres">
      <dgm:prSet presAssocID="{C73B3608-7997-40D9-8B6B-3DA018B4C34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7A51044-A359-4442-813A-CC362E470254}" type="pres">
      <dgm:prSet presAssocID="{94BC1AEE-1974-4F0A-8429-9AA03AEF2B1E}" presName="spacer" presStyleCnt="0"/>
      <dgm:spPr/>
    </dgm:pt>
    <dgm:pt modelId="{DCD0F021-B74B-49AF-A0D2-2FC17CDC1BB0}" type="pres">
      <dgm:prSet presAssocID="{513834F0-8543-4F6B-9F94-B1F1529481D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4DB4303-A15E-492E-88A8-EE90A9679B19}" type="presOf" srcId="{85410AE3-EC26-4442-8F17-05DED2936A57}" destId="{7B8D784C-FC2C-499F-8B7D-7FE8E99B47A6}" srcOrd="0" destOrd="0" presId="urn:microsoft.com/office/officeart/2005/8/layout/vList2"/>
    <dgm:cxn modelId="{2B35FA04-E5EB-491D-93BB-307908C965A3}" type="presOf" srcId="{471824B1-8300-4349-BCFF-B4A0AA69A890}" destId="{87F122EB-5105-4A00-91BE-B04C24FD9DD6}" srcOrd="0" destOrd="0" presId="urn:microsoft.com/office/officeart/2005/8/layout/vList2"/>
    <dgm:cxn modelId="{E706281B-7517-4131-8A09-09F077410A26}" srcId="{471824B1-8300-4349-BCFF-B4A0AA69A890}" destId="{513834F0-8543-4F6B-9F94-B1F1529481DF}" srcOrd="5" destOrd="0" parTransId="{4C63760B-0470-4A8B-AE98-57195DEAEC04}" sibTransId="{24A5032A-D4D0-4C88-A929-CEFEA4EC547C}"/>
    <dgm:cxn modelId="{B862981F-C888-4CC1-984D-B438FBEBFDE4}" srcId="{471824B1-8300-4349-BCFF-B4A0AA69A890}" destId="{C73B3608-7997-40D9-8B6B-3DA018B4C341}" srcOrd="4" destOrd="0" parTransId="{44F2905A-73E9-4059-9EBA-CF83CE408FA8}" sibTransId="{94BC1AEE-1974-4F0A-8429-9AA03AEF2B1E}"/>
    <dgm:cxn modelId="{E214FB2B-4E75-420C-9788-90104F73C698}" type="presOf" srcId="{272339EB-4A5E-4E73-BD21-3F3EFBB2DA78}" destId="{77CB020B-5A2A-48FA-B6F6-445A7447DE05}" srcOrd="0" destOrd="0" presId="urn:microsoft.com/office/officeart/2005/8/layout/vList2"/>
    <dgm:cxn modelId="{C9A96053-7DEE-4579-998A-642103B0B2B7}" type="presOf" srcId="{3E0674EA-79F6-4BD6-B08C-DFE19F23DC38}" destId="{046E3582-C70A-4A03-8A18-04579AF5766C}" srcOrd="0" destOrd="0" presId="urn:microsoft.com/office/officeart/2005/8/layout/vList2"/>
    <dgm:cxn modelId="{C50BB883-A7D3-495F-A555-1A85A88E3F3C}" type="presOf" srcId="{C73B3608-7997-40D9-8B6B-3DA018B4C341}" destId="{AA0DAE44-68DB-4CEA-9932-A37C64447AF4}" srcOrd="0" destOrd="0" presId="urn:microsoft.com/office/officeart/2005/8/layout/vList2"/>
    <dgm:cxn modelId="{7CD17B8B-039D-4F42-8FD9-CC7D3751D837}" type="presOf" srcId="{513834F0-8543-4F6B-9F94-B1F1529481DF}" destId="{DCD0F021-B74B-49AF-A0D2-2FC17CDC1BB0}" srcOrd="0" destOrd="0" presId="urn:microsoft.com/office/officeart/2005/8/layout/vList2"/>
    <dgm:cxn modelId="{F67E008C-7876-43B2-A5A4-896AE71AECCD}" srcId="{471824B1-8300-4349-BCFF-B4A0AA69A890}" destId="{85410AE3-EC26-4442-8F17-05DED2936A57}" srcOrd="1" destOrd="0" parTransId="{66D832BB-3544-4E57-BE5D-34004AA6E5C9}" sibTransId="{5F1894FA-26DB-4BC0-AC45-30AD4E5CF4F5}"/>
    <dgm:cxn modelId="{23732DA8-6419-4564-967E-B37874C8FC07}" srcId="{471824B1-8300-4349-BCFF-B4A0AA69A890}" destId="{F448B359-6F3A-4680-8F78-785A938BC00B}" srcOrd="3" destOrd="0" parTransId="{36DAA79B-8AFB-460F-A248-E455E17D67A6}" sibTransId="{3C5DD613-95C6-4103-919C-0C6E5177C773}"/>
    <dgm:cxn modelId="{D0A29EBC-877A-456B-BCF7-079FED30CD68}" srcId="{471824B1-8300-4349-BCFF-B4A0AA69A890}" destId="{3E0674EA-79F6-4BD6-B08C-DFE19F23DC38}" srcOrd="0" destOrd="0" parTransId="{40009E7A-72DB-4F6D-A9F1-395BEA4F6723}" sibTransId="{1EC9B44A-7FA8-4262-8D3D-A37E486A1746}"/>
    <dgm:cxn modelId="{174EB0C1-C86E-4F53-B73A-19744307AA68}" type="presOf" srcId="{F448B359-6F3A-4680-8F78-785A938BC00B}" destId="{EDD94CAC-3624-4E01-97F2-ECC5F146BA82}" srcOrd="0" destOrd="0" presId="urn:microsoft.com/office/officeart/2005/8/layout/vList2"/>
    <dgm:cxn modelId="{3B4943D3-59FC-407E-A91F-5EC19C064D12}" srcId="{471824B1-8300-4349-BCFF-B4A0AA69A890}" destId="{272339EB-4A5E-4E73-BD21-3F3EFBB2DA78}" srcOrd="2" destOrd="0" parTransId="{A137524C-35FD-4561-A714-040702C4C5DC}" sibTransId="{5995A75D-AF89-49F5-BA95-7D1751D038AE}"/>
    <dgm:cxn modelId="{7C50C037-2426-4F19-8ECD-28C19F89D8A0}" type="presParOf" srcId="{87F122EB-5105-4A00-91BE-B04C24FD9DD6}" destId="{046E3582-C70A-4A03-8A18-04579AF5766C}" srcOrd="0" destOrd="0" presId="urn:microsoft.com/office/officeart/2005/8/layout/vList2"/>
    <dgm:cxn modelId="{94AD467A-E253-49B5-8225-5C55EBBF5A45}" type="presParOf" srcId="{87F122EB-5105-4A00-91BE-B04C24FD9DD6}" destId="{F06C75D8-99E9-4F70-87F6-601460A2F862}" srcOrd="1" destOrd="0" presId="urn:microsoft.com/office/officeart/2005/8/layout/vList2"/>
    <dgm:cxn modelId="{7D535FAE-C24C-4C3A-895E-947161AC5AAE}" type="presParOf" srcId="{87F122EB-5105-4A00-91BE-B04C24FD9DD6}" destId="{7B8D784C-FC2C-499F-8B7D-7FE8E99B47A6}" srcOrd="2" destOrd="0" presId="urn:microsoft.com/office/officeart/2005/8/layout/vList2"/>
    <dgm:cxn modelId="{A3FA27D9-B1A2-440A-A7F8-5FFA7381DB15}" type="presParOf" srcId="{87F122EB-5105-4A00-91BE-B04C24FD9DD6}" destId="{7FE521A6-6632-477D-BD1C-E6538A659AD5}" srcOrd="3" destOrd="0" presId="urn:microsoft.com/office/officeart/2005/8/layout/vList2"/>
    <dgm:cxn modelId="{436C2EE7-B544-4698-B178-58B24A6D01B7}" type="presParOf" srcId="{87F122EB-5105-4A00-91BE-B04C24FD9DD6}" destId="{77CB020B-5A2A-48FA-B6F6-445A7447DE05}" srcOrd="4" destOrd="0" presId="urn:microsoft.com/office/officeart/2005/8/layout/vList2"/>
    <dgm:cxn modelId="{E924C082-28C0-4D27-AEEF-83926DA18153}" type="presParOf" srcId="{87F122EB-5105-4A00-91BE-B04C24FD9DD6}" destId="{CE8DB2E1-2F43-4BC4-A2D8-5137DB7E3BD3}" srcOrd="5" destOrd="0" presId="urn:microsoft.com/office/officeart/2005/8/layout/vList2"/>
    <dgm:cxn modelId="{B691CF02-4155-4277-BDB9-DEBBFCBED9F4}" type="presParOf" srcId="{87F122EB-5105-4A00-91BE-B04C24FD9DD6}" destId="{EDD94CAC-3624-4E01-97F2-ECC5F146BA82}" srcOrd="6" destOrd="0" presId="urn:microsoft.com/office/officeart/2005/8/layout/vList2"/>
    <dgm:cxn modelId="{C020FCBF-2B17-4E0D-9A48-FD82A0F784D8}" type="presParOf" srcId="{87F122EB-5105-4A00-91BE-B04C24FD9DD6}" destId="{BBDA612B-69FB-4975-9A53-6422881C4B11}" srcOrd="7" destOrd="0" presId="urn:microsoft.com/office/officeart/2005/8/layout/vList2"/>
    <dgm:cxn modelId="{02EA202B-DDB6-48FE-B290-F6B460C393FA}" type="presParOf" srcId="{87F122EB-5105-4A00-91BE-B04C24FD9DD6}" destId="{AA0DAE44-68DB-4CEA-9932-A37C64447AF4}" srcOrd="8" destOrd="0" presId="urn:microsoft.com/office/officeart/2005/8/layout/vList2"/>
    <dgm:cxn modelId="{A9A05737-6529-464B-AC51-D8CA18DF8B9D}" type="presParOf" srcId="{87F122EB-5105-4A00-91BE-B04C24FD9DD6}" destId="{07A51044-A359-4442-813A-CC362E470254}" srcOrd="9" destOrd="0" presId="urn:microsoft.com/office/officeart/2005/8/layout/vList2"/>
    <dgm:cxn modelId="{279032EA-8A7A-4B66-84A7-C3B8FE401E40}" type="presParOf" srcId="{87F122EB-5105-4A00-91BE-B04C24FD9DD6}" destId="{DCD0F021-B74B-49AF-A0D2-2FC17CDC1B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C550C-1A40-4844-9B4B-CA58E05A6AE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541C3-EBAD-4DC1-880D-724EA8A5C90D}">
      <dgm:prSet custT="1"/>
      <dgm:spPr/>
      <dgm:t>
        <a:bodyPr/>
        <a:lstStyle/>
        <a:p>
          <a:pPr marL="182563" indent="-182563" algn="just" rtl="0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31. Перечень документов, представляемых заявителем с заявлением о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выдаче разрешения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документы:..</a:t>
          </a:r>
        </a:p>
      </dgm:t>
    </dgm:pt>
    <dgm:pt modelId="{16C02163-B935-4F20-A0B7-62461071CBA4}" type="parTrans" cxnId="{2918617B-EC99-446D-9B31-4A41297DA52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C4F97-DD69-4A61-95B1-7E0D9ACFB8F5}" type="sibTrans" cxnId="{2918617B-EC99-446D-9B31-4A41297DA52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94BC6-34D7-43BE-8C6A-40637EDD1AD9}">
      <dgm:prSet custT="1"/>
      <dgm:spPr/>
      <dgm:t>
        <a:bodyPr/>
        <a:lstStyle/>
        <a:p>
          <a:pPr marL="182563" indent="0" algn="l" rtl="0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indent="-182563" algn="just" rtl="0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- справка об аттестации заявителя на соответствие квалификационным требованиям, предъявляемым к занимаемой должности,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 копиями документов, подтверждающих прохождение работником курса обучения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деятельность;…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64C18-244F-4E61-B849-245E4F5A6204}" type="parTrans" cxnId="{D3D3558F-DD42-4C88-A0B6-624ED490599C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BFC4-43D4-47FE-8439-111D41DACEAD}" type="sibTrans" cxnId="{D3D3558F-DD42-4C88-A0B6-624ED490599C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FB41B-976A-4583-86B2-EF10321DEF81}">
      <dgm:prSet custT="1"/>
      <dgm:spPr/>
      <dgm:t>
        <a:bodyPr/>
        <a:lstStyle/>
        <a:p>
          <a:pPr marL="268288" indent="-268288" algn="just" rtl="0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32. Перечень документов, представляемых заявителем с заявлением о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продлении срока действия выданного разрешения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</a:t>
          </a:r>
        </a:p>
      </dgm:t>
    </dgm:pt>
    <dgm:pt modelId="{C48F5FC2-FC3B-4831-80B3-D4530294CBEF}" type="parTrans" cxnId="{C1D2747A-C97D-4F0B-9A26-808D1A175C7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AEC83-DEF1-4F9C-9CBD-2BD0653115D1}" type="sibTrans" cxnId="{C1D2747A-C97D-4F0B-9A26-808D1A175C7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69363-BC3C-461D-82ED-39B9F2256D3E}">
      <dgm:prSet custT="1"/>
      <dgm:spPr/>
      <dgm:t>
        <a:bodyPr/>
        <a:lstStyle/>
        <a:p>
          <a:pPr marL="182563" indent="-182563" algn="just" rtl="0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- сведения о поддержании и повышении владельцем разрешения уровня квалификации в период действия разрешения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7AEA3-5E81-4CC4-A906-2BF71275A529}" type="parTrans" cxnId="{870F9554-C974-47BE-8A16-3D51E4DB133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B42A0-E1F8-4937-A2D2-023B43CF2102}" type="sibTrans" cxnId="{870F9554-C974-47BE-8A16-3D51E4DB133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3DB5E-78D2-40C7-AEC5-93114D9FE8C8}" type="pres">
      <dgm:prSet presAssocID="{86EC550C-1A40-4844-9B4B-CA58E05A6AE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209DCAB-50B9-4B2C-B1FD-3EAB811EA4A7}" type="pres">
      <dgm:prSet presAssocID="{10C541C3-EBAD-4DC1-880D-724EA8A5C90D}" presName="circle1" presStyleLbl="node1" presStyleIdx="0" presStyleCnt="4"/>
      <dgm:spPr/>
    </dgm:pt>
    <dgm:pt modelId="{0C2F7755-B509-49E6-AF3B-8CCC0F34B4D2}" type="pres">
      <dgm:prSet presAssocID="{10C541C3-EBAD-4DC1-880D-724EA8A5C90D}" presName="space" presStyleCnt="0"/>
      <dgm:spPr/>
    </dgm:pt>
    <dgm:pt modelId="{FA56FF98-DA5B-4978-ADD9-EFF5CA45DC62}" type="pres">
      <dgm:prSet presAssocID="{10C541C3-EBAD-4DC1-880D-724EA8A5C90D}" presName="rect1" presStyleLbl="alignAcc1" presStyleIdx="0" presStyleCnt="4" custScaleY="100000" custLinFactNeighborY="-1720"/>
      <dgm:spPr/>
    </dgm:pt>
    <dgm:pt modelId="{73238C90-E242-4018-945F-073D560D7F4E}" type="pres">
      <dgm:prSet presAssocID="{54F94BC6-34D7-43BE-8C6A-40637EDD1AD9}" presName="vertSpace2" presStyleLbl="node1" presStyleIdx="0" presStyleCnt="4"/>
      <dgm:spPr/>
    </dgm:pt>
    <dgm:pt modelId="{9D2A0254-EEC3-4D76-BBD4-52A7447D187E}" type="pres">
      <dgm:prSet presAssocID="{54F94BC6-34D7-43BE-8C6A-40637EDD1AD9}" presName="circle2" presStyleLbl="node1" presStyleIdx="1" presStyleCnt="4" custScaleY="104559" custLinFactNeighborY="4143"/>
      <dgm:spPr/>
    </dgm:pt>
    <dgm:pt modelId="{028831E7-BA0F-46CA-9130-E1D1DDC3CB48}" type="pres">
      <dgm:prSet presAssocID="{54F94BC6-34D7-43BE-8C6A-40637EDD1AD9}" presName="rect2" presStyleLbl="alignAcc1" presStyleIdx="1" presStyleCnt="4" custScaleY="101631" custLinFactNeighborY="101"/>
      <dgm:spPr/>
    </dgm:pt>
    <dgm:pt modelId="{4618755D-EF0F-40A3-90FB-44D46BF9AD49}" type="pres">
      <dgm:prSet presAssocID="{0FAFB41B-976A-4583-86B2-EF10321DEF81}" presName="vertSpace3" presStyleLbl="node1" presStyleIdx="1" presStyleCnt="4"/>
      <dgm:spPr/>
    </dgm:pt>
    <dgm:pt modelId="{8DC0132C-71AF-4B6E-9B29-696E0F61817A}" type="pres">
      <dgm:prSet presAssocID="{0FAFB41B-976A-4583-86B2-EF10321DEF81}" presName="circle3" presStyleLbl="node1" presStyleIdx="2" presStyleCnt="4" custScaleY="96760" custLinFactNeighborX="405" custLinFactNeighborY="15512"/>
      <dgm:spPr/>
    </dgm:pt>
    <dgm:pt modelId="{32939F29-2845-4044-86D3-BC25ED838AAA}" type="pres">
      <dgm:prSet presAssocID="{0FAFB41B-976A-4583-86B2-EF10321DEF81}" presName="rect3" presStyleLbl="alignAcc1" presStyleIdx="2" presStyleCnt="4" custScaleY="82542" custLinFactNeighborX="-93" custLinFactNeighborY="6783"/>
      <dgm:spPr/>
    </dgm:pt>
    <dgm:pt modelId="{9816987A-A436-4B37-8C42-E45D25CE025E}" type="pres">
      <dgm:prSet presAssocID="{99269363-BC3C-461D-82ED-39B9F2256D3E}" presName="vertSpace4" presStyleLbl="node1" presStyleIdx="2" presStyleCnt="4"/>
      <dgm:spPr/>
    </dgm:pt>
    <dgm:pt modelId="{29DB2521-F424-4D0E-95A7-3478946AFE1F}" type="pres">
      <dgm:prSet presAssocID="{99269363-BC3C-461D-82ED-39B9F2256D3E}" presName="circle4" presStyleLbl="node1" presStyleIdx="3" presStyleCnt="4" custLinFactNeighborX="8919" custLinFactNeighborY="23688"/>
      <dgm:spPr/>
    </dgm:pt>
    <dgm:pt modelId="{C32822E5-B83B-4E89-9019-92AD05EC3DA7}" type="pres">
      <dgm:prSet presAssocID="{99269363-BC3C-461D-82ED-39B9F2256D3E}" presName="rect4" presStyleLbl="alignAcc1" presStyleIdx="3" presStyleCnt="4" custLinFactNeighborX="-93" custLinFactNeighborY="28887"/>
      <dgm:spPr/>
    </dgm:pt>
    <dgm:pt modelId="{91A02CED-F310-488C-97CB-AB78F3B23866}" type="pres">
      <dgm:prSet presAssocID="{10C541C3-EBAD-4DC1-880D-724EA8A5C90D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1BD1F7ED-1863-4CFB-9839-ECA70AF2D463}" type="pres">
      <dgm:prSet presAssocID="{54F94BC6-34D7-43BE-8C6A-40637EDD1AD9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866128F-0AD3-4C4F-A7FE-10C6C2870C2E}" type="pres">
      <dgm:prSet presAssocID="{0FAFB41B-976A-4583-86B2-EF10321DEF81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84679D95-7C9F-4C48-94B1-9B8B136769A4}" type="pres">
      <dgm:prSet presAssocID="{99269363-BC3C-461D-82ED-39B9F2256D3E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D3758909-8F33-4D14-8F39-03608590E39B}" type="presOf" srcId="{0FAFB41B-976A-4583-86B2-EF10321DEF81}" destId="{A866128F-0AD3-4C4F-A7FE-10C6C2870C2E}" srcOrd="1" destOrd="0" presId="urn:microsoft.com/office/officeart/2005/8/layout/target3"/>
    <dgm:cxn modelId="{3F17880E-647C-413F-A542-D097329023D4}" type="presOf" srcId="{0FAFB41B-976A-4583-86B2-EF10321DEF81}" destId="{32939F29-2845-4044-86D3-BC25ED838AAA}" srcOrd="0" destOrd="0" presId="urn:microsoft.com/office/officeart/2005/8/layout/target3"/>
    <dgm:cxn modelId="{3C879919-4620-4AE5-9408-AF379A44E35A}" type="presOf" srcId="{99269363-BC3C-461D-82ED-39B9F2256D3E}" destId="{C32822E5-B83B-4E89-9019-92AD05EC3DA7}" srcOrd="0" destOrd="0" presId="urn:microsoft.com/office/officeart/2005/8/layout/target3"/>
    <dgm:cxn modelId="{FA5F592B-803E-4FD7-8C20-A17471BEFE49}" type="presOf" srcId="{54F94BC6-34D7-43BE-8C6A-40637EDD1AD9}" destId="{028831E7-BA0F-46CA-9130-E1D1DDC3CB48}" srcOrd="0" destOrd="0" presId="urn:microsoft.com/office/officeart/2005/8/layout/target3"/>
    <dgm:cxn modelId="{5DE8F830-A29C-4792-B864-685F25110F8D}" type="presOf" srcId="{86EC550C-1A40-4844-9B4B-CA58E05A6AE7}" destId="{6D93DB5E-78D2-40C7-AEC5-93114D9FE8C8}" srcOrd="0" destOrd="0" presId="urn:microsoft.com/office/officeart/2005/8/layout/target3"/>
    <dgm:cxn modelId="{BAC64B39-09DB-4908-8158-C1F625F4FB16}" type="presOf" srcId="{10C541C3-EBAD-4DC1-880D-724EA8A5C90D}" destId="{91A02CED-F310-488C-97CB-AB78F3B23866}" srcOrd="1" destOrd="0" presId="urn:microsoft.com/office/officeart/2005/8/layout/target3"/>
    <dgm:cxn modelId="{849E6E44-C21A-4BD2-B1C6-43BDA9860FE6}" type="presOf" srcId="{54F94BC6-34D7-43BE-8C6A-40637EDD1AD9}" destId="{1BD1F7ED-1863-4CFB-9839-ECA70AF2D463}" srcOrd="1" destOrd="0" presId="urn:microsoft.com/office/officeart/2005/8/layout/target3"/>
    <dgm:cxn modelId="{24CD484C-B3CB-4AB3-B5DD-D46FBE0E7BB9}" type="presOf" srcId="{99269363-BC3C-461D-82ED-39B9F2256D3E}" destId="{84679D95-7C9F-4C48-94B1-9B8B136769A4}" srcOrd="1" destOrd="0" presId="urn:microsoft.com/office/officeart/2005/8/layout/target3"/>
    <dgm:cxn modelId="{870F9554-C974-47BE-8A16-3D51E4DB133F}" srcId="{86EC550C-1A40-4844-9B4B-CA58E05A6AE7}" destId="{99269363-BC3C-461D-82ED-39B9F2256D3E}" srcOrd="3" destOrd="0" parTransId="{D657AEA3-5E81-4CC4-A906-2BF71275A529}" sibTransId="{22FB42A0-E1F8-4937-A2D2-023B43CF2102}"/>
    <dgm:cxn modelId="{C1D2747A-C97D-4F0B-9A26-808D1A175C79}" srcId="{86EC550C-1A40-4844-9B4B-CA58E05A6AE7}" destId="{0FAFB41B-976A-4583-86B2-EF10321DEF81}" srcOrd="2" destOrd="0" parTransId="{C48F5FC2-FC3B-4831-80B3-D4530294CBEF}" sibTransId="{E70AEC83-DEF1-4F9C-9CBD-2BD0653115D1}"/>
    <dgm:cxn modelId="{2918617B-EC99-446D-9B31-4A41297DA52F}" srcId="{86EC550C-1A40-4844-9B4B-CA58E05A6AE7}" destId="{10C541C3-EBAD-4DC1-880D-724EA8A5C90D}" srcOrd="0" destOrd="0" parTransId="{16C02163-B935-4F20-A0B7-62461071CBA4}" sibTransId="{D94C4F97-DD69-4A61-95B1-7E0D9ACFB8F5}"/>
    <dgm:cxn modelId="{D3D3558F-DD42-4C88-A0B6-624ED490599C}" srcId="{86EC550C-1A40-4844-9B4B-CA58E05A6AE7}" destId="{54F94BC6-34D7-43BE-8C6A-40637EDD1AD9}" srcOrd="1" destOrd="0" parTransId="{56964C18-244F-4E61-B849-245E4F5A6204}" sibTransId="{185FBFC4-43D4-47FE-8439-111D41DACEAD}"/>
    <dgm:cxn modelId="{99391BC1-28DE-492D-BD25-BC6C0C2FD66F}" type="presOf" srcId="{10C541C3-EBAD-4DC1-880D-724EA8A5C90D}" destId="{FA56FF98-DA5B-4978-ADD9-EFF5CA45DC62}" srcOrd="0" destOrd="0" presId="urn:microsoft.com/office/officeart/2005/8/layout/target3"/>
    <dgm:cxn modelId="{AACFB57A-8926-429F-9121-9FE9B399F91E}" type="presParOf" srcId="{6D93DB5E-78D2-40C7-AEC5-93114D9FE8C8}" destId="{5209DCAB-50B9-4B2C-B1FD-3EAB811EA4A7}" srcOrd="0" destOrd="0" presId="urn:microsoft.com/office/officeart/2005/8/layout/target3"/>
    <dgm:cxn modelId="{3B366CA7-B096-43B4-BE0E-700E2A561C59}" type="presParOf" srcId="{6D93DB5E-78D2-40C7-AEC5-93114D9FE8C8}" destId="{0C2F7755-B509-49E6-AF3B-8CCC0F34B4D2}" srcOrd="1" destOrd="0" presId="urn:microsoft.com/office/officeart/2005/8/layout/target3"/>
    <dgm:cxn modelId="{C5FE5A2B-4D64-45F8-942A-55B1F50E33F5}" type="presParOf" srcId="{6D93DB5E-78D2-40C7-AEC5-93114D9FE8C8}" destId="{FA56FF98-DA5B-4978-ADD9-EFF5CA45DC62}" srcOrd="2" destOrd="0" presId="urn:microsoft.com/office/officeart/2005/8/layout/target3"/>
    <dgm:cxn modelId="{74FCD481-DF8A-4115-89B7-C2E8E1A62BE8}" type="presParOf" srcId="{6D93DB5E-78D2-40C7-AEC5-93114D9FE8C8}" destId="{73238C90-E242-4018-945F-073D560D7F4E}" srcOrd="3" destOrd="0" presId="urn:microsoft.com/office/officeart/2005/8/layout/target3"/>
    <dgm:cxn modelId="{61AE4A2E-DD08-40C1-893F-B428B3C64891}" type="presParOf" srcId="{6D93DB5E-78D2-40C7-AEC5-93114D9FE8C8}" destId="{9D2A0254-EEC3-4D76-BBD4-52A7447D187E}" srcOrd="4" destOrd="0" presId="urn:microsoft.com/office/officeart/2005/8/layout/target3"/>
    <dgm:cxn modelId="{D8DD0DB4-7434-4573-ABD0-E371A7061FAC}" type="presParOf" srcId="{6D93DB5E-78D2-40C7-AEC5-93114D9FE8C8}" destId="{028831E7-BA0F-46CA-9130-E1D1DDC3CB48}" srcOrd="5" destOrd="0" presId="urn:microsoft.com/office/officeart/2005/8/layout/target3"/>
    <dgm:cxn modelId="{775C77A3-5F8E-4799-BB1C-6F16111F2DEF}" type="presParOf" srcId="{6D93DB5E-78D2-40C7-AEC5-93114D9FE8C8}" destId="{4618755D-EF0F-40A3-90FB-44D46BF9AD49}" srcOrd="6" destOrd="0" presId="urn:microsoft.com/office/officeart/2005/8/layout/target3"/>
    <dgm:cxn modelId="{623899DF-2035-4026-9C26-4F1A561CEDA0}" type="presParOf" srcId="{6D93DB5E-78D2-40C7-AEC5-93114D9FE8C8}" destId="{8DC0132C-71AF-4B6E-9B29-696E0F61817A}" srcOrd="7" destOrd="0" presId="urn:microsoft.com/office/officeart/2005/8/layout/target3"/>
    <dgm:cxn modelId="{22FC6AAC-BCF6-4D5E-BE20-51F71F06D759}" type="presParOf" srcId="{6D93DB5E-78D2-40C7-AEC5-93114D9FE8C8}" destId="{32939F29-2845-4044-86D3-BC25ED838AAA}" srcOrd="8" destOrd="0" presId="urn:microsoft.com/office/officeart/2005/8/layout/target3"/>
    <dgm:cxn modelId="{5B76239E-CE34-4DA2-834B-DE19708A3B65}" type="presParOf" srcId="{6D93DB5E-78D2-40C7-AEC5-93114D9FE8C8}" destId="{9816987A-A436-4B37-8C42-E45D25CE025E}" srcOrd="9" destOrd="0" presId="urn:microsoft.com/office/officeart/2005/8/layout/target3"/>
    <dgm:cxn modelId="{09508353-0DDB-450B-9917-6FCBD4E4F3F4}" type="presParOf" srcId="{6D93DB5E-78D2-40C7-AEC5-93114D9FE8C8}" destId="{29DB2521-F424-4D0E-95A7-3478946AFE1F}" srcOrd="10" destOrd="0" presId="urn:microsoft.com/office/officeart/2005/8/layout/target3"/>
    <dgm:cxn modelId="{EAA57A7D-0D7F-46E1-8F5D-2E8454B79D85}" type="presParOf" srcId="{6D93DB5E-78D2-40C7-AEC5-93114D9FE8C8}" destId="{C32822E5-B83B-4E89-9019-92AD05EC3DA7}" srcOrd="11" destOrd="0" presId="urn:microsoft.com/office/officeart/2005/8/layout/target3"/>
    <dgm:cxn modelId="{41B0721F-8A0A-4EEA-899C-499DFE6E3D41}" type="presParOf" srcId="{6D93DB5E-78D2-40C7-AEC5-93114D9FE8C8}" destId="{91A02CED-F310-488C-97CB-AB78F3B23866}" srcOrd="12" destOrd="0" presId="urn:microsoft.com/office/officeart/2005/8/layout/target3"/>
    <dgm:cxn modelId="{B9D37CB6-0933-412D-9A72-8D553EA9EFC4}" type="presParOf" srcId="{6D93DB5E-78D2-40C7-AEC5-93114D9FE8C8}" destId="{1BD1F7ED-1863-4CFB-9839-ECA70AF2D463}" srcOrd="13" destOrd="0" presId="urn:microsoft.com/office/officeart/2005/8/layout/target3"/>
    <dgm:cxn modelId="{20B05BE5-B85C-4CB6-9846-ADAA61D1A084}" type="presParOf" srcId="{6D93DB5E-78D2-40C7-AEC5-93114D9FE8C8}" destId="{A866128F-0AD3-4C4F-A7FE-10C6C2870C2E}" srcOrd="14" destOrd="0" presId="urn:microsoft.com/office/officeart/2005/8/layout/target3"/>
    <dgm:cxn modelId="{77D803D2-F15E-4E5A-9905-0CFCDFF7EE31}" type="presParOf" srcId="{6D93DB5E-78D2-40C7-AEC5-93114D9FE8C8}" destId="{84679D95-7C9F-4C48-94B1-9B8B136769A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311A99-59DF-472F-9FDC-8A910838DA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50942-002D-4724-ADD5-AD050A5D65FD}">
      <dgm:prSet custT="1"/>
      <dgm:spPr/>
      <dgm:t>
        <a:bodyPr/>
        <a:lstStyle/>
        <a:p>
          <a:pPr rtl="0"/>
          <a:r>
            <a:rPr lang="ru-RU" sz="1400"/>
            <a:t>80. Разрешение </a:t>
          </a:r>
          <a:r>
            <a:rPr lang="ru-RU" sz="1400" b="1" dirty="0"/>
            <a:t>выдается сроком на 5 лет.</a:t>
          </a:r>
          <a:endParaRPr lang="ru-RU" sz="1400" dirty="0"/>
        </a:p>
      </dgm:t>
    </dgm:pt>
    <dgm:pt modelId="{82047A97-D815-4C40-8D2B-9F1D25F24A80}" type="parTrans" cxnId="{30BE869E-5E20-4E8B-9475-10F89DEEC795}">
      <dgm:prSet/>
      <dgm:spPr/>
      <dgm:t>
        <a:bodyPr/>
        <a:lstStyle/>
        <a:p>
          <a:endParaRPr lang="ru-RU" sz="1400"/>
        </a:p>
      </dgm:t>
    </dgm:pt>
    <dgm:pt modelId="{707AB241-20EE-4A74-A000-355095662E83}" type="sibTrans" cxnId="{30BE869E-5E20-4E8B-9475-10F89DEEC795}">
      <dgm:prSet/>
      <dgm:spPr/>
      <dgm:t>
        <a:bodyPr/>
        <a:lstStyle/>
        <a:p>
          <a:endParaRPr lang="ru-RU" sz="1400"/>
        </a:p>
      </dgm:t>
    </dgm:pt>
    <dgm:pt modelId="{53A732ED-1598-4361-A3F3-72C8EE967FA3}">
      <dgm:prSet custT="1"/>
      <dgm:spPr/>
      <dgm:t>
        <a:bodyPr/>
        <a:lstStyle/>
        <a:p>
          <a:pPr algn="l" rtl="0"/>
          <a:r>
            <a:rPr lang="ru-RU" sz="1400" dirty="0"/>
            <a:t>81. Разрешение содержит условия действия.</a:t>
          </a:r>
        </a:p>
      </dgm:t>
    </dgm:pt>
    <dgm:pt modelId="{94907F38-D80B-44B8-82F8-56C12FADEDA9}" type="parTrans" cxnId="{338520D1-D349-4327-B60D-C3425417016B}">
      <dgm:prSet/>
      <dgm:spPr/>
      <dgm:t>
        <a:bodyPr/>
        <a:lstStyle/>
        <a:p>
          <a:endParaRPr lang="ru-RU" sz="1400"/>
        </a:p>
      </dgm:t>
    </dgm:pt>
    <dgm:pt modelId="{7A59FA26-58D3-499D-AF3D-D8A2DDB20A22}" type="sibTrans" cxnId="{338520D1-D349-4327-B60D-C3425417016B}">
      <dgm:prSet/>
      <dgm:spPr/>
      <dgm:t>
        <a:bodyPr/>
        <a:lstStyle/>
        <a:p>
          <a:endParaRPr lang="ru-RU" sz="1400"/>
        </a:p>
      </dgm:t>
    </dgm:pt>
    <dgm:pt modelId="{C003576C-E581-4521-8C30-DB8AF18C670B}">
      <dgm:prSet custT="1"/>
      <dgm:spPr/>
      <dgm:t>
        <a:bodyPr/>
        <a:lstStyle/>
        <a:p>
          <a:pPr rtl="0"/>
          <a:r>
            <a:rPr lang="ru-RU" sz="1400"/>
            <a:t>82. </a:t>
          </a:r>
          <a:r>
            <a:rPr lang="ru-RU" sz="1400" b="1"/>
            <a:t>Условия действия разрешения </a:t>
          </a:r>
          <a:r>
            <a:rPr lang="ru-RU" sz="1400"/>
            <a:t>включают следующие общие обязательные требования:…</a:t>
          </a:r>
        </a:p>
      </dgm:t>
    </dgm:pt>
    <dgm:pt modelId="{7FAD2158-A24C-4973-9CAE-DE053BB260C7}" type="parTrans" cxnId="{10C8B342-FB71-44E4-9BCA-947594001ED3}">
      <dgm:prSet/>
      <dgm:spPr/>
      <dgm:t>
        <a:bodyPr/>
        <a:lstStyle/>
        <a:p>
          <a:endParaRPr lang="ru-RU" sz="1400"/>
        </a:p>
      </dgm:t>
    </dgm:pt>
    <dgm:pt modelId="{7F995382-FF7A-40A8-A2BA-FA28CE54CC0E}" type="sibTrans" cxnId="{10C8B342-FB71-44E4-9BCA-947594001ED3}">
      <dgm:prSet/>
      <dgm:spPr/>
      <dgm:t>
        <a:bodyPr/>
        <a:lstStyle/>
        <a:p>
          <a:endParaRPr lang="ru-RU" sz="1400"/>
        </a:p>
      </dgm:t>
    </dgm:pt>
    <dgm:pt modelId="{51CB9886-CE41-4D0B-BA99-531511868A6C}">
      <dgm:prSet custT="1"/>
      <dgm:spPr/>
      <dgm:t>
        <a:bodyPr/>
        <a:lstStyle/>
        <a:p>
          <a:pPr rtl="0"/>
          <a:r>
            <a:rPr lang="ru-RU" sz="1400"/>
            <a:t>- </a:t>
          </a:r>
          <a:r>
            <a:rPr lang="ru-RU" sz="1400" b="1"/>
            <a:t>владелец разрешения должен поддерживать и повышать уровень квалификации</a:t>
          </a:r>
          <a:r>
            <a:rPr lang="ru-RU" sz="1400"/>
            <a:t>;…</a:t>
          </a:r>
        </a:p>
      </dgm:t>
    </dgm:pt>
    <dgm:pt modelId="{A798E347-5C7C-4CD3-9B66-638B4524ADDE}" type="parTrans" cxnId="{E72C008B-5AEA-4229-B38B-ABFE20D4758E}">
      <dgm:prSet/>
      <dgm:spPr/>
      <dgm:t>
        <a:bodyPr/>
        <a:lstStyle/>
        <a:p>
          <a:endParaRPr lang="ru-RU" sz="1400"/>
        </a:p>
      </dgm:t>
    </dgm:pt>
    <dgm:pt modelId="{E3F2F229-585F-411C-8A49-3F75187EC6C6}" type="sibTrans" cxnId="{E72C008B-5AEA-4229-B38B-ABFE20D4758E}">
      <dgm:prSet/>
      <dgm:spPr/>
      <dgm:t>
        <a:bodyPr/>
        <a:lstStyle/>
        <a:p>
          <a:endParaRPr lang="ru-RU" sz="1400"/>
        </a:p>
      </dgm:t>
    </dgm:pt>
    <dgm:pt modelId="{9A75155F-081B-4F45-9344-C9F0DA1DD857}" type="pres">
      <dgm:prSet presAssocID="{1B311A99-59DF-472F-9FDC-8A910838DA14}" presName="CompostProcess" presStyleCnt="0">
        <dgm:presLayoutVars>
          <dgm:dir/>
          <dgm:resizeHandles val="exact"/>
        </dgm:presLayoutVars>
      </dgm:prSet>
      <dgm:spPr/>
    </dgm:pt>
    <dgm:pt modelId="{66A3AB0C-6CD8-46D4-9D3E-27E320B199E2}" type="pres">
      <dgm:prSet presAssocID="{1B311A99-59DF-472F-9FDC-8A910838DA14}" presName="arrow" presStyleLbl="bgShp" presStyleIdx="0" presStyleCnt="1" custLinFactNeighborX="-404" custLinFactNeighborY="7091"/>
      <dgm:spPr/>
    </dgm:pt>
    <dgm:pt modelId="{54596EEF-9397-4270-9845-DD6AF9C5038C}" type="pres">
      <dgm:prSet presAssocID="{1B311A99-59DF-472F-9FDC-8A910838DA14}" presName="linearProcess" presStyleCnt="0"/>
      <dgm:spPr/>
    </dgm:pt>
    <dgm:pt modelId="{B5A3DAFE-A28D-41F0-9942-6E800BA8E737}" type="pres">
      <dgm:prSet presAssocID="{5A850942-002D-4724-ADD5-AD050A5D65FD}" presName="textNode" presStyleLbl="node1" presStyleIdx="0" presStyleCnt="4">
        <dgm:presLayoutVars>
          <dgm:bulletEnabled val="1"/>
        </dgm:presLayoutVars>
      </dgm:prSet>
      <dgm:spPr/>
    </dgm:pt>
    <dgm:pt modelId="{ECE4556F-2A96-46B8-84CB-54ABA7AA17EE}" type="pres">
      <dgm:prSet presAssocID="{707AB241-20EE-4A74-A000-355095662E83}" presName="sibTrans" presStyleCnt="0"/>
      <dgm:spPr/>
    </dgm:pt>
    <dgm:pt modelId="{15E82820-3DCE-4A43-9E12-27E19489E78C}" type="pres">
      <dgm:prSet presAssocID="{53A732ED-1598-4361-A3F3-72C8EE967FA3}" presName="textNode" presStyleLbl="node1" presStyleIdx="1" presStyleCnt="4">
        <dgm:presLayoutVars>
          <dgm:bulletEnabled val="1"/>
        </dgm:presLayoutVars>
      </dgm:prSet>
      <dgm:spPr/>
    </dgm:pt>
    <dgm:pt modelId="{CC660401-38C6-4981-B25A-1219D59FCB51}" type="pres">
      <dgm:prSet presAssocID="{7A59FA26-58D3-499D-AF3D-D8A2DDB20A22}" presName="sibTrans" presStyleCnt="0"/>
      <dgm:spPr/>
    </dgm:pt>
    <dgm:pt modelId="{93BF6E9E-8344-417F-A9A7-100145313668}" type="pres">
      <dgm:prSet presAssocID="{C003576C-E581-4521-8C30-DB8AF18C670B}" presName="textNode" presStyleLbl="node1" presStyleIdx="2" presStyleCnt="4">
        <dgm:presLayoutVars>
          <dgm:bulletEnabled val="1"/>
        </dgm:presLayoutVars>
      </dgm:prSet>
      <dgm:spPr/>
    </dgm:pt>
    <dgm:pt modelId="{8721C5BA-D637-4FC8-B1C9-FDDD17C5543B}" type="pres">
      <dgm:prSet presAssocID="{7F995382-FF7A-40A8-A2BA-FA28CE54CC0E}" presName="sibTrans" presStyleCnt="0"/>
      <dgm:spPr/>
    </dgm:pt>
    <dgm:pt modelId="{AEBB8C40-1443-49DD-A65A-68274FB07FDA}" type="pres">
      <dgm:prSet presAssocID="{51CB9886-CE41-4D0B-BA99-531511868A6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0C8B342-FB71-44E4-9BCA-947594001ED3}" srcId="{1B311A99-59DF-472F-9FDC-8A910838DA14}" destId="{C003576C-E581-4521-8C30-DB8AF18C670B}" srcOrd="2" destOrd="0" parTransId="{7FAD2158-A24C-4973-9CAE-DE053BB260C7}" sibTransId="{7F995382-FF7A-40A8-A2BA-FA28CE54CC0E}"/>
    <dgm:cxn modelId="{925CE643-43AB-4106-A015-A684E0BF80F6}" type="presOf" srcId="{1B311A99-59DF-472F-9FDC-8A910838DA14}" destId="{9A75155F-081B-4F45-9344-C9F0DA1DD857}" srcOrd="0" destOrd="0" presId="urn:microsoft.com/office/officeart/2005/8/layout/hProcess9"/>
    <dgm:cxn modelId="{66F17C7E-FC52-44FC-B24F-B5E4C620FB2F}" type="presOf" srcId="{51CB9886-CE41-4D0B-BA99-531511868A6C}" destId="{AEBB8C40-1443-49DD-A65A-68274FB07FDA}" srcOrd="0" destOrd="0" presId="urn:microsoft.com/office/officeart/2005/8/layout/hProcess9"/>
    <dgm:cxn modelId="{47D28F85-D0B1-4A17-843B-3413C5ED8293}" type="presOf" srcId="{5A850942-002D-4724-ADD5-AD050A5D65FD}" destId="{B5A3DAFE-A28D-41F0-9942-6E800BA8E737}" srcOrd="0" destOrd="0" presId="urn:microsoft.com/office/officeart/2005/8/layout/hProcess9"/>
    <dgm:cxn modelId="{E72C008B-5AEA-4229-B38B-ABFE20D4758E}" srcId="{1B311A99-59DF-472F-9FDC-8A910838DA14}" destId="{51CB9886-CE41-4D0B-BA99-531511868A6C}" srcOrd="3" destOrd="0" parTransId="{A798E347-5C7C-4CD3-9B66-638B4524ADDE}" sibTransId="{E3F2F229-585F-411C-8A49-3F75187EC6C6}"/>
    <dgm:cxn modelId="{DD19F09D-14A4-4A04-B965-6669E7384C03}" type="presOf" srcId="{53A732ED-1598-4361-A3F3-72C8EE967FA3}" destId="{15E82820-3DCE-4A43-9E12-27E19489E78C}" srcOrd="0" destOrd="0" presId="urn:microsoft.com/office/officeart/2005/8/layout/hProcess9"/>
    <dgm:cxn modelId="{30BE869E-5E20-4E8B-9475-10F89DEEC795}" srcId="{1B311A99-59DF-472F-9FDC-8A910838DA14}" destId="{5A850942-002D-4724-ADD5-AD050A5D65FD}" srcOrd="0" destOrd="0" parTransId="{82047A97-D815-4C40-8D2B-9F1D25F24A80}" sibTransId="{707AB241-20EE-4A74-A000-355095662E83}"/>
    <dgm:cxn modelId="{04AE24A8-5FF8-4279-A1FF-D82B09DDD484}" type="presOf" srcId="{C003576C-E581-4521-8C30-DB8AF18C670B}" destId="{93BF6E9E-8344-417F-A9A7-100145313668}" srcOrd="0" destOrd="0" presId="urn:microsoft.com/office/officeart/2005/8/layout/hProcess9"/>
    <dgm:cxn modelId="{338520D1-D349-4327-B60D-C3425417016B}" srcId="{1B311A99-59DF-472F-9FDC-8A910838DA14}" destId="{53A732ED-1598-4361-A3F3-72C8EE967FA3}" srcOrd="1" destOrd="0" parTransId="{94907F38-D80B-44B8-82F8-56C12FADEDA9}" sibTransId="{7A59FA26-58D3-499D-AF3D-D8A2DDB20A22}"/>
    <dgm:cxn modelId="{00757165-1FDE-4CFC-89C5-14DD574DE455}" type="presParOf" srcId="{9A75155F-081B-4F45-9344-C9F0DA1DD857}" destId="{66A3AB0C-6CD8-46D4-9D3E-27E320B199E2}" srcOrd="0" destOrd="0" presId="urn:microsoft.com/office/officeart/2005/8/layout/hProcess9"/>
    <dgm:cxn modelId="{C58005DC-4294-46E5-B101-FFF70A211212}" type="presParOf" srcId="{9A75155F-081B-4F45-9344-C9F0DA1DD857}" destId="{54596EEF-9397-4270-9845-DD6AF9C5038C}" srcOrd="1" destOrd="0" presId="urn:microsoft.com/office/officeart/2005/8/layout/hProcess9"/>
    <dgm:cxn modelId="{4CC525C2-57CC-4280-B9D9-E4FA764A4911}" type="presParOf" srcId="{54596EEF-9397-4270-9845-DD6AF9C5038C}" destId="{B5A3DAFE-A28D-41F0-9942-6E800BA8E737}" srcOrd="0" destOrd="0" presId="urn:microsoft.com/office/officeart/2005/8/layout/hProcess9"/>
    <dgm:cxn modelId="{D9B07EA1-319A-44D3-A6F8-62ECB30BA940}" type="presParOf" srcId="{54596EEF-9397-4270-9845-DD6AF9C5038C}" destId="{ECE4556F-2A96-46B8-84CB-54ABA7AA17EE}" srcOrd="1" destOrd="0" presId="urn:microsoft.com/office/officeart/2005/8/layout/hProcess9"/>
    <dgm:cxn modelId="{A84EF788-05D1-4F9C-8C70-F58F092A241A}" type="presParOf" srcId="{54596EEF-9397-4270-9845-DD6AF9C5038C}" destId="{15E82820-3DCE-4A43-9E12-27E19489E78C}" srcOrd="2" destOrd="0" presId="urn:microsoft.com/office/officeart/2005/8/layout/hProcess9"/>
    <dgm:cxn modelId="{F6A48A53-4A3F-430C-A790-E7239928C80B}" type="presParOf" srcId="{54596EEF-9397-4270-9845-DD6AF9C5038C}" destId="{CC660401-38C6-4981-B25A-1219D59FCB51}" srcOrd="3" destOrd="0" presId="urn:microsoft.com/office/officeart/2005/8/layout/hProcess9"/>
    <dgm:cxn modelId="{9DA945E4-CC70-4F51-ACC3-4D754DB7875C}" type="presParOf" srcId="{54596EEF-9397-4270-9845-DD6AF9C5038C}" destId="{93BF6E9E-8344-417F-A9A7-100145313668}" srcOrd="4" destOrd="0" presId="urn:microsoft.com/office/officeart/2005/8/layout/hProcess9"/>
    <dgm:cxn modelId="{5CF72239-3096-47DE-840E-B73EBAB7A962}" type="presParOf" srcId="{54596EEF-9397-4270-9845-DD6AF9C5038C}" destId="{8721C5BA-D637-4FC8-B1C9-FDDD17C5543B}" srcOrd="5" destOrd="0" presId="urn:microsoft.com/office/officeart/2005/8/layout/hProcess9"/>
    <dgm:cxn modelId="{970E701C-10E6-4589-857B-5C7AA6227B85}" type="presParOf" srcId="{54596EEF-9397-4270-9845-DD6AF9C5038C}" destId="{AEBB8C40-1443-49DD-A65A-68274FB07F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7ECE1-4548-468F-BF33-163D64E5241D}">
      <dsp:nvSpPr>
        <dsp:cNvPr id="0" name=""/>
        <dsp:cNvSpPr/>
      </dsp:nvSpPr>
      <dsp:spPr>
        <a:xfrm>
          <a:off x="4027" y="441258"/>
          <a:ext cx="1543831" cy="33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Центр подготовки отраслевого персонала</a:t>
          </a:r>
        </a:p>
      </dsp:txBody>
      <dsp:txXfrm>
        <a:off x="4027" y="441258"/>
        <a:ext cx="1543831" cy="333203"/>
      </dsp:txXfrm>
    </dsp:sp>
    <dsp:sp modelId="{B6E65EB1-1431-4076-B0B9-B6B38F7FB61B}">
      <dsp:nvSpPr>
        <dsp:cNvPr id="0" name=""/>
        <dsp:cNvSpPr/>
      </dsp:nvSpPr>
      <dsp:spPr>
        <a:xfrm>
          <a:off x="4027" y="774461"/>
          <a:ext cx="1543831" cy="2152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Ядерная и радиационная безопасность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Учет и контроль ЯМ, РВ и РАО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Подготовка персонала АЭС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Строительство в атомной отрасли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Аварийное реагирование и ГО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Информационные технологии и безопасность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Защита информации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err="1"/>
            <a:t>Промбезопасность</a:t>
          </a:r>
          <a:r>
            <a:rPr lang="ru-RU" sz="700" kern="1200" dirty="0"/>
            <a:t> и охрана труда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Пожарная безопасность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Метрологическое обеспечение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Мобилизационная подготовка</a:t>
          </a:r>
        </a:p>
        <a:p>
          <a:pPr marL="90488" marR="0" lvl="1" indent="-55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/>
            <a:t>Физическая защита</a:t>
          </a:r>
        </a:p>
        <a:p>
          <a:pPr marL="90488" lvl="1" indent="-55563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700" kern="1200" dirty="0"/>
            <a:t>Защита активов и гос. тайны</a:t>
          </a:r>
        </a:p>
        <a:p>
          <a:pPr marL="90488" lvl="1" indent="-55563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700" kern="1200" dirty="0"/>
            <a:t>Управление качеством</a:t>
          </a:r>
        </a:p>
        <a:p>
          <a:pPr marL="90488" lvl="1" indent="-55563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700" kern="1200" dirty="0"/>
            <a:t>Экологическая безопасность</a:t>
          </a:r>
        </a:p>
        <a:p>
          <a:pPr marL="90488" lvl="1" indent="-55563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700" kern="1200" dirty="0"/>
            <a:t>Культура безопасности</a:t>
          </a:r>
        </a:p>
      </dsp:txBody>
      <dsp:txXfrm>
        <a:off x="4027" y="774461"/>
        <a:ext cx="1543831" cy="2152079"/>
      </dsp:txXfrm>
    </dsp:sp>
    <dsp:sp modelId="{24750FF1-E76C-4C6C-8634-56EA4CDB999F}">
      <dsp:nvSpPr>
        <dsp:cNvPr id="0" name=""/>
        <dsp:cNvSpPr/>
      </dsp:nvSpPr>
      <dsp:spPr>
        <a:xfrm>
          <a:off x="1763995" y="441258"/>
          <a:ext cx="1543831" cy="33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Международный центр подготовки иностранного персонала</a:t>
          </a:r>
        </a:p>
      </dsp:txBody>
      <dsp:txXfrm>
        <a:off x="1763995" y="441258"/>
        <a:ext cx="1543831" cy="333203"/>
      </dsp:txXfrm>
    </dsp:sp>
    <dsp:sp modelId="{3059A70E-DA4F-4837-B50C-B3E09FF991D0}">
      <dsp:nvSpPr>
        <dsp:cNvPr id="0" name=""/>
        <dsp:cNvSpPr/>
      </dsp:nvSpPr>
      <dsp:spPr>
        <a:xfrm>
          <a:off x="1763995" y="779583"/>
          <a:ext cx="1543831" cy="2152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2010-2021 – 4000 слушателей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До 2027 планируется – 7494 слушателя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Подготовка персонала зарубежных  АЭС «под ключ»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Подготовка инструкторов нового поколения</a:t>
          </a:r>
        </a:p>
      </dsp:txBody>
      <dsp:txXfrm>
        <a:off x="1763995" y="779583"/>
        <a:ext cx="1543831" cy="2152079"/>
      </dsp:txXfrm>
    </dsp:sp>
    <dsp:sp modelId="{48F872E4-DFC1-4B16-8093-759584657BC4}">
      <dsp:nvSpPr>
        <dsp:cNvPr id="0" name=""/>
        <dsp:cNvSpPr/>
      </dsp:nvSpPr>
      <dsp:spPr>
        <a:xfrm>
          <a:off x="3523964" y="441258"/>
          <a:ext cx="1543831" cy="33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Центр международного сотрудничества</a:t>
          </a:r>
        </a:p>
      </dsp:txBody>
      <dsp:txXfrm>
        <a:off x="3523964" y="441258"/>
        <a:ext cx="1543831" cy="333203"/>
      </dsp:txXfrm>
    </dsp:sp>
    <dsp:sp modelId="{D64C243C-D2CB-4529-AA16-EB2325A2E22D}">
      <dsp:nvSpPr>
        <dsp:cNvPr id="0" name=""/>
        <dsp:cNvSpPr/>
      </dsp:nvSpPr>
      <dsp:spPr>
        <a:xfrm>
          <a:off x="3523964" y="774461"/>
          <a:ext cx="1543831" cy="2152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МАГАТЭ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Всемирный ядерный университет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Европейская сеть ядерного образования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Трансфер ядерного образования для стран-новичков</a:t>
          </a:r>
        </a:p>
      </dsp:txBody>
      <dsp:txXfrm>
        <a:off x="3523964" y="774461"/>
        <a:ext cx="1543831" cy="2152079"/>
      </dsp:txXfrm>
    </dsp:sp>
    <dsp:sp modelId="{A204671A-4E23-4021-8FF6-992D12C7612F}">
      <dsp:nvSpPr>
        <dsp:cNvPr id="0" name=""/>
        <dsp:cNvSpPr/>
      </dsp:nvSpPr>
      <dsp:spPr>
        <a:xfrm>
          <a:off x="5283932" y="441258"/>
          <a:ext cx="1543831" cy="33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Лидер в области безопасности и качества</a:t>
          </a:r>
        </a:p>
      </dsp:txBody>
      <dsp:txXfrm>
        <a:off x="5283932" y="441258"/>
        <a:ext cx="1543831" cy="333203"/>
      </dsp:txXfrm>
    </dsp:sp>
    <dsp:sp modelId="{43570557-52D0-42E6-9E6F-135FDD2EEA5A}">
      <dsp:nvSpPr>
        <dsp:cNvPr id="0" name=""/>
        <dsp:cNvSpPr/>
      </dsp:nvSpPr>
      <dsp:spPr>
        <a:xfrm>
          <a:off x="5283932" y="774461"/>
          <a:ext cx="1543831" cy="2152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сертификат по стандарту ISO 9001:2015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сертификат по стандарту </a:t>
          </a:r>
          <a:r>
            <a:rPr lang="en-US" sz="700" kern="1200" dirty="0"/>
            <a:t>ISO 9001:2015</a:t>
          </a:r>
          <a:endParaRPr lang="ru-RU" sz="700" kern="1200" dirty="0"/>
        </a:p>
      </dsp:txBody>
      <dsp:txXfrm>
        <a:off x="5283932" y="774461"/>
        <a:ext cx="1543831" cy="2152079"/>
      </dsp:txXfrm>
    </dsp:sp>
    <dsp:sp modelId="{1461415C-8E7B-4F71-9933-8860C3E6A80B}">
      <dsp:nvSpPr>
        <dsp:cNvPr id="0" name=""/>
        <dsp:cNvSpPr/>
      </dsp:nvSpPr>
      <dsp:spPr>
        <a:xfrm>
          <a:off x="7043900" y="441258"/>
          <a:ext cx="1543831" cy="33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solidFill>
                <a:schemeClr val="bg1"/>
              </a:solidFill>
            </a:rPr>
            <a:t>Подготовка персонала центров ядерной науки и технологий</a:t>
          </a:r>
        </a:p>
      </dsp:txBody>
      <dsp:txXfrm>
        <a:off x="7043900" y="441258"/>
        <a:ext cx="1543831" cy="333203"/>
      </dsp:txXfrm>
    </dsp:sp>
    <dsp:sp modelId="{2481639B-350E-412D-8945-D9524971507B}">
      <dsp:nvSpPr>
        <dsp:cNvPr id="0" name=""/>
        <dsp:cNvSpPr/>
      </dsp:nvSpPr>
      <dsp:spPr>
        <a:xfrm>
          <a:off x="7043900" y="774461"/>
          <a:ext cx="1543831" cy="2152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Подготовка персонала центров ядерной науки и технологий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Применение излучений в сельском</a:t>
          </a:r>
          <a:br>
            <a:rPr lang="ru-RU" sz="700" kern="1200" dirty="0"/>
          </a:br>
          <a:r>
            <a:rPr lang="ru-RU" sz="700" kern="1200" dirty="0"/>
            <a:t>хозяйстве и пищевой промышленности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Радиационные технологии в медицине</a:t>
          </a:r>
          <a:br>
            <a:rPr lang="ru-RU" sz="700" kern="1200" dirty="0"/>
          </a:br>
          <a:r>
            <a:rPr lang="ru-RU" sz="700" kern="1200" dirty="0"/>
            <a:t>и производство </a:t>
          </a:r>
          <a:r>
            <a:rPr lang="ru-RU" sz="700" kern="1200" dirty="0" err="1"/>
            <a:t>радиофармпрепаратов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Радиационные технологии</a:t>
          </a:r>
          <a:br>
            <a:rPr lang="ru-RU" sz="700" kern="1200" dirty="0"/>
          </a:br>
          <a:r>
            <a:rPr lang="ru-RU" sz="700" kern="1200" dirty="0"/>
            <a:t>в промышленности </a:t>
          </a:r>
        </a:p>
      </dsp:txBody>
      <dsp:txXfrm>
        <a:off x="7043900" y="774461"/>
        <a:ext cx="1543831" cy="2152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E3582-C70A-4A03-8A18-04579AF5766C}">
      <dsp:nvSpPr>
        <dsp:cNvPr id="0" name=""/>
        <dsp:cNvSpPr/>
      </dsp:nvSpPr>
      <dsp:spPr>
        <a:xfrm>
          <a:off x="0" y="102689"/>
          <a:ext cx="6414119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сооружение (строительство) ОИАЭ, эксплуатация ОИАЭ, вывод из эксплуатации ОИАЭ;</a:t>
          </a:r>
        </a:p>
      </dsp:txBody>
      <dsp:txXfrm>
        <a:off x="18562" y="121251"/>
        <a:ext cx="6376995" cy="343126"/>
      </dsp:txXfrm>
    </dsp:sp>
    <dsp:sp modelId="{7B8D784C-FC2C-499F-8B7D-7FE8E99B47A6}">
      <dsp:nvSpPr>
        <dsp:cNvPr id="0" name=""/>
        <dsp:cNvSpPr/>
      </dsp:nvSpPr>
      <dsp:spPr>
        <a:xfrm>
          <a:off x="0" y="511740"/>
          <a:ext cx="6414119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ведение технологического процесса на ОИАЭ;</a:t>
          </a:r>
        </a:p>
      </dsp:txBody>
      <dsp:txXfrm>
        <a:off x="18562" y="530302"/>
        <a:ext cx="6376995" cy="343126"/>
      </dsp:txXfrm>
    </dsp:sp>
    <dsp:sp modelId="{77CB020B-5A2A-48FA-B6F6-445A7447DE05}">
      <dsp:nvSpPr>
        <dsp:cNvPr id="0" name=""/>
        <dsp:cNvSpPr/>
      </dsp:nvSpPr>
      <dsp:spPr>
        <a:xfrm>
          <a:off x="0" y="920790"/>
          <a:ext cx="6414119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80975" lvl="0" indent="-180975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обращение с ядерными материалами, радиоактивными веществами и радиоактивными отходами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18562" y="939352"/>
        <a:ext cx="6376995" cy="343126"/>
      </dsp:txXfrm>
    </dsp:sp>
    <dsp:sp modelId="{EDD94CAC-3624-4E01-97F2-ECC5F146BA82}">
      <dsp:nvSpPr>
        <dsp:cNvPr id="0" name=""/>
        <dsp:cNvSpPr/>
      </dsp:nvSpPr>
      <dsp:spPr>
        <a:xfrm>
          <a:off x="0" y="1329840"/>
          <a:ext cx="6414119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80975" lvl="0" indent="-180975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ведомственный (производственный) контроль за ядерной и радиационной безопасностью при сооружении (строительстве) ОИАЭ, эксплуатации ОИАЭ, выводу из эксплуатации ОИАЭ;</a:t>
          </a:r>
        </a:p>
      </dsp:txBody>
      <dsp:txXfrm>
        <a:off x="18562" y="1348402"/>
        <a:ext cx="6376995" cy="343126"/>
      </dsp:txXfrm>
    </dsp:sp>
    <dsp:sp modelId="{AA0DAE44-68DB-4CEA-9932-A37C64447AF4}">
      <dsp:nvSpPr>
        <dsp:cNvPr id="0" name=""/>
        <dsp:cNvSpPr/>
      </dsp:nvSpPr>
      <dsp:spPr>
        <a:xfrm>
          <a:off x="0" y="1738890"/>
          <a:ext cx="6414119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•   учет и контроль ядерных материалов, радиоактивных веществ и радиоактивных отходов;</a:t>
          </a:r>
        </a:p>
      </dsp:txBody>
      <dsp:txXfrm>
        <a:off x="18562" y="1757452"/>
        <a:ext cx="6376995" cy="343126"/>
      </dsp:txXfrm>
    </dsp:sp>
    <dsp:sp modelId="{DCD0F021-B74B-49AF-A0D2-2FC17CDC1BB0}">
      <dsp:nvSpPr>
        <dsp:cNvPr id="0" name=""/>
        <dsp:cNvSpPr/>
      </dsp:nvSpPr>
      <dsp:spPr>
        <a:xfrm>
          <a:off x="0" y="2147940"/>
          <a:ext cx="6414119" cy="38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•   физическая защита ОИАЭ, ядерных материалов, радиоактивных веществ и радиоактивных отходов.</a:t>
          </a:r>
        </a:p>
      </dsp:txBody>
      <dsp:txXfrm>
        <a:off x="18562" y="2166502"/>
        <a:ext cx="6376995" cy="343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9DCAB-50B9-4B2C-B1FD-3EAB811EA4A7}">
      <dsp:nvSpPr>
        <dsp:cNvPr id="0" name=""/>
        <dsp:cNvSpPr/>
      </dsp:nvSpPr>
      <dsp:spPr>
        <a:xfrm>
          <a:off x="0" y="0"/>
          <a:ext cx="3142439" cy="31424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6FF98-DA5B-4978-ADD9-EFF5CA45DC62}">
      <dsp:nvSpPr>
        <dsp:cNvPr id="0" name=""/>
        <dsp:cNvSpPr/>
      </dsp:nvSpPr>
      <dsp:spPr>
        <a:xfrm>
          <a:off x="1571219" y="0"/>
          <a:ext cx="6931980" cy="31424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2563" lvl="0" indent="-182563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31. Перечень документов, представляемых заявителем с заявлением о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выдаче разрешения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документы:..</a:t>
          </a:r>
        </a:p>
      </dsp:txBody>
      <dsp:txXfrm>
        <a:off x="1571219" y="0"/>
        <a:ext cx="6931980" cy="667768"/>
      </dsp:txXfrm>
    </dsp:sp>
    <dsp:sp modelId="{9D2A0254-EEC3-4D76-BBD4-52A7447D187E}">
      <dsp:nvSpPr>
        <dsp:cNvPr id="0" name=""/>
        <dsp:cNvSpPr/>
      </dsp:nvSpPr>
      <dsp:spPr>
        <a:xfrm>
          <a:off x="412445" y="710956"/>
          <a:ext cx="2317549" cy="24232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831E7-BA0F-46CA-9130-E1D1DDC3CB48}">
      <dsp:nvSpPr>
        <dsp:cNvPr id="0" name=""/>
        <dsp:cNvSpPr/>
      </dsp:nvSpPr>
      <dsp:spPr>
        <a:xfrm>
          <a:off x="1571219" y="651209"/>
          <a:ext cx="6931980" cy="23553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2563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lvl="0" indent="-182563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- справка об аттестации заявителя на соответствие квалификационным требованиям, предъявляемым к занимаемой должности,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 копиями документов, подтверждающих прохождение работником курса обучения 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деятельность;…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1219" y="651209"/>
        <a:ext cx="6931980" cy="678659"/>
      </dsp:txXfrm>
    </dsp:sp>
    <dsp:sp modelId="{8DC0132C-71AF-4B6E-9B29-696E0F61817A}">
      <dsp:nvSpPr>
        <dsp:cNvPr id="0" name=""/>
        <dsp:cNvSpPr/>
      </dsp:nvSpPr>
      <dsp:spPr>
        <a:xfrm>
          <a:off x="830935" y="1567078"/>
          <a:ext cx="1492658" cy="14442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39F29-2845-4044-86D3-BC25ED838AAA}">
      <dsp:nvSpPr>
        <dsp:cNvPr id="0" name=""/>
        <dsp:cNvSpPr/>
      </dsp:nvSpPr>
      <dsp:spPr>
        <a:xfrm>
          <a:off x="1564773" y="1567078"/>
          <a:ext cx="6931980" cy="1232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68288" lvl="0" indent="-268288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32. Перечень документов, представляемых заявителем с заявлением о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продлении срока действия выданного разрешения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, включает в себя следующие документы:</a:t>
          </a:r>
        </a:p>
      </dsp:txBody>
      <dsp:txXfrm>
        <a:off x="1564773" y="1567078"/>
        <a:ext cx="6931980" cy="551189"/>
      </dsp:txXfrm>
    </dsp:sp>
    <dsp:sp modelId="{29DB2521-F424-4D0E-95A7-3478946AFE1F}">
      <dsp:nvSpPr>
        <dsp:cNvPr id="0" name=""/>
        <dsp:cNvSpPr/>
      </dsp:nvSpPr>
      <dsp:spPr>
        <a:xfrm>
          <a:off x="1296894" y="2161486"/>
          <a:ext cx="667768" cy="6677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822E5-B83B-4E89-9019-92AD05EC3DA7}">
      <dsp:nvSpPr>
        <dsp:cNvPr id="0" name=""/>
        <dsp:cNvSpPr/>
      </dsp:nvSpPr>
      <dsp:spPr>
        <a:xfrm>
          <a:off x="1564773" y="2196203"/>
          <a:ext cx="6931980" cy="667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2563" lvl="0" indent="-182563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- сведения о поддержании и повышении владельцем разрешения уровня квалификации в период действия разрешения 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по занимаемой должности или по профилю работ в области использования атомной энергии 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 организациях, осуществляющих образовательную деятельность;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4773" y="2196203"/>
        <a:ext cx="6931980" cy="667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3AB0C-6CD8-46D4-9D3E-27E320B199E2}">
      <dsp:nvSpPr>
        <dsp:cNvPr id="0" name=""/>
        <dsp:cNvSpPr/>
      </dsp:nvSpPr>
      <dsp:spPr>
        <a:xfrm>
          <a:off x="585146" y="0"/>
          <a:ext cx="6949872" cy="34045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3DAFE-A28D-41F0-9942-6E800BA8E737}">
      <dsp:nvSpPr>
        <dsp:cNvPr id="0" name=""/>
        <dsp:cNvSpPr/>
      </dsp:nvSpPr>
      <dsp:spPr>
        <a:xfrm>
          <a:off x="2794" y="1021356"/>
          <a:ext cx="1815717" cy="1361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80. Разрешение </a:t>
          </a:r>
          <a:r>
            <a:rPr lang="ru-RU" sz="1400" b="1" kern="1200" dirty="0"/>
            <a:t>выдается сроком на 5 лет.</a:t>
          </a:r>
          <a:endParaRPr lang="ru-RU" sz="1400" kern="1200" dirty="0"/>
        </a:p>
      </dsp:txBody>
      <dsp:txXfrm>
        <a:off x="69272" y="1087834"/>
        <a:ext cx="1682761" cy="1228851"/>
      </dsp:txXfrm>
    </dsp:sp>
    <dsp:sp modelId="{15E82820-3DCE-4A43-9E12-27E19489E78C}">
      <dsp:nvSpPr>
        <dsp:cNvPr id="0" name=""/>
        <dsp:cNvSpPr/>
      </dsp:nvSpPr>
      <dsp:spPr>
        <a:xfrm>
          <a:off x="2121132" y="1021356"/>
          <a:ext cx="1815717" cy="1361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81. Разрешение содержит условия действия.</a:t>
          </a:r>
        </a:p>
      </dsp:txBody>
      <dsp:txXfrm>
        <a:off x="2187610" y="1087834"/>
        <a:ext cx="1682761" cy="1228851"/>
      </dsp:txXfrm>
    </dsp:sp>
    <dsp:sp modelId="{93BF6E9E-8344-417F-A9A7-100145313668}">
      <dsp:nvSpPr>
        <dsp:cNvPr id="0" name=""/>
        <dsp:cNvSpPr/>
      </dsp:nvSpPr>
      <dsp:spPr>
        <a:xfrm>
          <a:off x="4239469" y="1021356"/>
          <a:ext cx="1815717" cy="1361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82. </a:t>
          </a:r>
          <a:r>
            <a:rPr lang="ru-RU" sz="1400" b="1" kern="1200"/>
            <a:t>Условия действия разрешения </a:t>
          </a:r>
          <a:r>
            <a:rPr lang="ru-RU" sz="1400" kern="1200"/>
            <a:t>включают следующие общие обязательные требования:…</a:t>
          </a:r>
        </a:p>
      </dsp:txBody>
      <dsp:txXfrm>
        <a:off x="4305947" y="1087834"/>
        <a:ext cx="1682761" cy="1228851"/>
      </dsp:txXfrm>
    </dsp:sp>
    <dsp:sp modelId="{AEBB8C40-1443-49DD-A65A-68274FB07FDA}">
      <dsp:nvSpPr>
        <dsp:cNvPr id="0" name=""/>
        <dsp:cNvSpPr/>
      </dsp:nvSpPr>
      <dsp:spPr>
        <a:xfrm>
          <a:off x="6357807" y="1021356"/>
          <a:ext cx="1815717" cy="1361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 </a:t>
          </a:r>
          <a:r>
            <a:rPr lang="ru-RU" sz="1400" b="1" kern="1200"/>
            <a:t>владелец разрешения должен поддерживать и повышать уровень квалификации</a:t>
          </a:r>
          <a:r>
            <a:rPr lang="ru-RU" sz="1400" kern="1200"/>
            <a:t>;…</a:t>
          </a:r>
        </a:p>
      </dsp:txBody>
      <dsp:txXfrm>
        <a:off x="6424285" y="1087834"/>
        <a:ext cx="1682761" cy="1228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81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82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83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4036166-9846-45B5-976A-6F805738999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8063" cy="3427413"/>
          </a:xfrm>
          <a:prstGeom prst="rect">
            <a:avLst/>
          </a:prstGeom>
          <a:ln w="0">
            <a:noFill/>
          </a:ln>
        </p:spPr>
      </p:sp>
      <p:sp>
        <p:nvSpPr>
          <p:cNvPr id="9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Законом об атомной энергии №170 в статье 4 определено, что подготовка специалистов в области использования ядерных установок также является видом деятельности в области использования атомной энергии, при этом статьей 35 ответственность и обязанность по подготовке и поддержанию квалификации персонала возложена на эксплуатирующую организацию.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Таким образом подготовку, переподготовку, повышение и поддержание квалификации персонала необходимо рассматривать как часть производственной деятельности всех организаций, эксплуатирующих ядерно и рациационно опасные объекты и производства.</a:t>
            </a:r>
          </a:p>
        </p:txBody>
      </p:sp>
      <p:sp>
        <p:nvSpPr>
          <p:cNvPr id="976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9F0CE42-645A-499E-98D4-3C5AD662A87A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8063" cy="3427413"/>
          </a:xfrm>
          <a:prstGeom prst="rect">
            <a:avLst/>
          </a:prstGeom>
          <a:ln w="0">
            <a:noFill/>
          </a:ln>
        </p:spPr>
      </p:sp>
      <p:sp>
        <p:nvSpPr>
          <p:cNvPr id="9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Одним из видов деятельности Госкорпорации «Росатом» согласно статьи 15,  федерального закона №317 ФЗ является </a:t>
            </a:r>
            <a:r>
              <a:rPr lang="ru-RU" sz="2000" b="0" strike="noStrike" spc="-1">
                <a:solidFill>
                  <a:srgbClr val="FF0000"/>
                </a:solidFill>
                <a:latin typeface="Arial"/>
              </a:rPr>
              <a:t>подготовка, переподготовка и повышение квалификации специалистов в области использования атомной энергии</a:t>
            </a:r>
            <a:r>
              <a:rPr lang="ru-RU" sz="2000" b="0" strike="noStrike" spc="-1">
                <a:latin typeface="Arial"/>
              </a:rPr>
              <a:t>. 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979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1907BB6-74BC-4134-98D1-841D1905D3FC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8063" cy="3427413"/>
          </a:xfrm>
          <a:prstGeom prst="rect">
            <a:avLst/>
          </a:prstGeom>
          <a:ln w="0">
            <a:noFill/>
          </a:ln>
        </p:spPr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Одним из видов деятельности Госкорпорации «Росатом» согласно статьи 15,  федерального закона №317 ФЗ является </a:t>
            </a:r>
            <a:r>
              <a:rPr lang="ru-RU" sz="2000" b="0" strike="noStrike" spc="-1">
                <a:solidFill>
                  <a:srgbClr val="FF0000"/>
                </a:solidFill>
                <a:latin typeface="Arial"/>
              </a:rPr>
              <a:t>подготовка, переподготовка и повышение квалификации специалистов в области использования атомной энергии</a:t>
            </a:r>
            <a:r>
              <a:rPr lang="ru-RU" sz="2000" b="0" strike="noStrike" spc="-1">
                <a:latin typeface="Arial"/>
              </a:rPr>
              <a:t>. 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Законом об атомной энергии №170 в статье 4 определено, что подготовка специалистов в области использования ядерных установок также является видом деятельности в области использования атомной энергии, при этом статьей 35 ответственность и обязанность по подготовке и поддержанию квалификации персонала возложена на эксплуатирующую организацию.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Таким образом подготовку, переподготовку, повышение и поддержание квалификации персонала необходимо рассматривать как часть производственной деятельности всех организаций, эксплуатирующих ядерно и рациационно опасные объекты и производства.</a:t>
            </a:r>
          </a:p>
        </p:txBody>
      </p:sp>
      <p:sp>
        <p:nvSpPr>
          <p:cNvPr id="98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BA7594B-1731-4941-836E-7714A10E9A10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8063" cy="3427413"/>
          </a:xfrm>
          <a:prstGeom prst="rect">
            <a:avLst/>
          </a:prstGeom>
          <a:ln w="0">
            <a:noFill/>
          </a:ln>
        </p:spPr>
      </p:sp>
      <p:sp>
        <p:nvSpPr>
          <p:cNvPr id="9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98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0ED5B5E-EFD6-4A87-A7E4-6E3212113BFD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1EA0675-4931-4BC8-88A8-2EBFE2CD8CD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B02528-F07D-40F4-B4AA-88573B6B9D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81E0260-2C16-4826-AE3D-204DE12C19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FA7387F-9434-4488-B921-C1CDD75CD1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5D5961-A830-4A6C-B937-6C365B20C44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E0168D4-BE33-4A2E-9586-D98F7BE5D6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761ED8E-6B04-4390-A9C0-5498696C01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CF53718-6823-493C-AABF-9CC1B405E6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65EDE50-F1BE-4AAD-AE49-A5609087E1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828D98E-8792-4234-B8C6-C6FF97D2E6F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A0E3D-4101-4942-8D70-09D04970EA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270E343-C25C-45BB-830A-405E02B581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FD854B-99A5-4969-99DF-9BCE2E68472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2AB6BB-AACC-46D5-9665-2B02D3A189A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79A53C-DEF2-4A1B-86F1-11A2DB81EE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601A73-5D31-4508-84D9-B53DE89DBF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5AB7C4-A58C-423C-90F0-CC6C0190FF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CF5786-93AA-4762-9153-540D03D7266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A6909B-E781-4C43-A11C-852FF96BBE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7477215-1A58-4E58-AE47-8283E947718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1189EB-F133-4595-8925-46A2F82BED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3B8AAD8-00CB-4068-84A8-8A13E96BD9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8E0E9AA-100E-403C-A2D6-CD6BE34234A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66762E1-49C9-4A84-91D2-58FF321DBC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17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5E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045"/>
              </a:lnSpc>
            </a:pPr>
            <a:fld id="{81D60167-4931-47E6-BA6A-407CBD079E47}" type="slidenum">
              <a:rPr lang="ru-RU" spc="-50" smtClean="0">
                <a:solidFill>
                  <a:srgbClr val="2E2E2E"/>
                </a:solidFill>
              </a:rPr>
              <a:pPr marL="114300">
                <a:lnSpc>
                  <a:spcPts val="1045"/>
                </a:lnSpc>
              </a:pPr>
              <a:t>‹#›</a:t>
            </a:fld>
            <a:endParaRPr lang="ru-RU" spc="-5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6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045"/>
              </a:lnSpc>
            </a:pPr>
            <a:fld id="{81D60167-4931-47E6-BA6A-407CBD079E47}" type="slidenum">
              <a:rPr lang="ru-RU" spc="-50" smtClean="0">
                <a:solidFill>
                  <a:srgbClr val="2E2E2E"/>
                </a:solidFill>
              </a:rPr>
              <a:pPr marL="114300">
                <a:lnSpc>
                  <a:spcPts val="1045"/>
                </a:lnSpc>
              </a:pPr>
              <a:t>‹#›</a:t>
            </a:fld>
            <a:endParaRPr lang="ru-RU" spc="-5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48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0D6EB6-A9D9-48F5-B0EC-DE897A43800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ACCF3-F63F-4211-B3B0-D715A77815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2E0555-E48E-4222-97ED-E8DC07291EB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301C95-47A4-4554-96E3-4AC221774C9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5D4270-0F58-4E80-894A-1118658F98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53EA3B-41AE-4BAA-AA32-16362212F5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2C7F83-48D2-47E9-A6AA-BEFD5B215D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01F750-94E8-402B-B98E-370278D9CA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FAB356-34D6-4F94-BD51-1D0F83ADB48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734C15-2624-4731-ABA0-1E17534B48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31D724-44F9-45E7-9914-23FA0638A4D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C06471-EFA1-4B83-95D1-21D3306674C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2193E77-F789-4CA5-B09B-83123910936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F06412B-5103-448D-BC83-2DFCFBF1FC0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CFC1CD6-44FC-4552-BD4F-174B81011D6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A44C0A9-47B3-4DC7-8128-707DCEA8F8F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0EBF1FF-94E8-4996-94EE-A0CD997B3A8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C63FD35-8D56-41C3-9251-24F956BA9A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3A70A1B-FB0E-401C-8309-E285B83E11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7442D07-A047-4155-9001-734276E58D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21FC311-9458-4BC2-9F33-172F537026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278B6E1-0671-4C43-84F0-21AC8D9F8EF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744F56C-C7B8-407C-A8F2-88F1628C13D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8B54E7E-00CF-4F9A-8BD1-47A888DAFF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17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5E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045"/>
              </a:lnSpc>
            </a:pPr>
            <a:fld id="{81D60167-4931-47E6-BA6A-407CBD079E47}" type="slidenum">
              <a:rPr lang="ru-RU" spc="-50" smtClean="0">
                <a:solidFill>
                  <a:srgbClr val="2E2E2E"/>
                </a:solidFill>
              </a:rPr>
              <a:pPr marL="114300">
                <a:lnSpc>
                  <a:spcPts val="1045"/>
                </a:lnSpc>
              </a:pPr>
              <a:t>‹#›</a:t>
            </a:fld>
            <a:endParaRPr lang="ru-RU" spc="-5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2920" cy="515160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8640" y="426960"/>
            <a:ext cx="4022280" cy="7142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sldNum" idx="1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2F2F2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B36D07-3BC1-496F-8F72-DC7EF632645A}" type="slidenum">
              <a:rPr lang="ru-RU" sz="1000" b="0" strike="noStrike" spc="-1">
                <a:solidFill>
                  <a:srgbClr val="2F2F2F"/>
                </a:solidFill>
                <a:latin typeface="Arial"/>
                <a:ea typeface="DejaVu Sans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06960" y="374040"/>
            <a:ext cx="975960" cy="32724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sldNum" idx="2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1D39A5-5D87-4CE8-8E9F-67A1D56D46B0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39" r:id="rId13"/>
    <p:sldLayoutId id="214748374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34320" y="280440"/>
            <a:ext cx="975960" cy="32724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sldNum" idx="3"/>
          </p:nvPr>
        </p:nvSpPr>
        <p:spPr>
          <a:xfrm>
            <a:off x="8169120" y="4892040"/>
            <a:ext cx="646920" cy="12024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790" b="0" strike="noStrike" spc="-1">
                <a:solidFill>
                  <a:srgbClr val="333333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598DA91-D4F2-439E-9D36-0B0D7613E0F9}" type="slidenum">
              <a:rPr lang="ru-RU" sz="790" b="0" strike="noStrike" spc="-1">
                <a:solidFill>
                  <a:srgbClr val="333333"/>
                </a:solidFill>
                <a:latin typeface="Arial"/>
                <a:ea typeface="DejaVu Sans"/>
              </a:rPr>
              <a:t>‹#›</a:t>
            </a:fld>
            <a:endParaRPr lang="ru-RU" sz="790" b="0" strike="noStrike" spc="-1"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34320" y="280440"/>
            <a:ext cx="975960" cy="32724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sldNum" idx="4"/>
          </p:nvPr>
        </p:nvSpPr>
        <p:spPr>
          <a:xfrm>
            <a:off x="8169120" y="4892040"/>
            <a:ext cx="646920" cy="12024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790" b="0" strike="noStrike" spc="-1">
                <a:solidFill>
                  <a:srgbClr val="333333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8A3450-AB08-412D-86DD-746D600A058C}" type="slidenum">
              <a:rPr lang="ru-RU" sz="790" b="0" strike="noStrike" spc="-1">
                <a:solidFill>
                  <a:srgbClr val="333333"/>
                </a:solidFill>
                <a:latin typeface="Arial"/>
                <a:ea typeface="DejaVu Sans"/>
              </a:rPr>
              <a:t>‹#›</a:t>
            </a:fld>
            <a:endParaRPr lang="ru-RU" sz="790" b="0" strike="noStrike" spc="-1"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4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2920" cy="5147280"/>
          </a:xfrm>
          <a:prstGeom prst="rect">
            <a:avLst/>
          </a:prstGeom>
          <a:ln w="0">
            <a:noFill/>
          </a:ln>
        </p:spPr>
      </p:pic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3.jpe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10.jpeg"/><Relationship Id="rId21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microsoft.com/office/2007/relationships/diagramDrawing" Target="../diagrams/drawing1.xml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image" Target="../media/image7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6.jpeg"/><Relationship Id="rId22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39640" y="2436120"/>
            <a:ext cx="5710680" cy="11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 dirty="0">
                <a:solidFill>
                  <a:srgbClr val="404040"/>
                </a:solidFill>
                <a:latin typeface="+mn-lt"/>
                <a:ea typeface="DejaVu Sans"/>
              </a:rPr>
              <a:t>О повышении квалификации специалистов по спектрометрии и радиометрии в Санкт-Петербургском филиале АНО ДПО</a:t>
            </a:r>
            <a:br>
              <a:rPr sz="2000" dirty="0">
                <a:latin typeface="+mn-lt"/>
              </a:rPr>
            </a:br>
            <a:r>
              <a:rPr lang="ru-RU" sz="2000" b="1" strike="noStrike" spc="-1" dirty="0">
                <a:solidFill>
                  <a:srgbClr val="404040"/>
                </a:solidFill>
                <a:latin typeface="+mn-lt"/>
                <a:ea typeface="DejaVu Sans"/>
              </a:rPr>
              <a:t>«Техническая академия Росатома»</a:t>
            </a:r>
            <a:endParaRPr lang="ru-RU" sz="2000" b="0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539640" y="1384740"/>
            <a:ext cx="6559920" cy="69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XVI Международное совещани</a:t>
            </a:r>
            <a:r>
              <a:rPr lang="ru-RU" sz="1400" spc="-1" dirty="0">
                <a:solidFill>
                  <a:srgbClr val="404040"/>
                </a:solidFill>
                <a:latin typeface="Arial"/>
                <a:ea typeface="DejaVu Sans"/>
              </a:rPr>
              <a:t>е</a:t>
            </a:r>
            <a:endParaRPr lang="ru-RU" sz="1400" b="0" strike="noStrike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«Проблемы прикладной спектрометрии и радиометрии» им. </a:t>
            </a:r>
            <a:r>
              <a:rPr lang="ru-RU" sz="1400" b="0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В.Н.Даниленко</a:t>
            </a:r>
            <a:endParaRPr lang="ru-RU" sz="1400" b="0" strike="noStrike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pPr marL="0" indent="0" algn="l">
              <a:buNone/>
            </a:pPr>
            <a:r>
              <a:rPr lang="ru-RU" sz="14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Москва</a:t>
            </a:r>
            <a:r>
              <a:rPr lang="ru-RU" sz="1400" spc="-1" dirty="0">
                <a:solidFill>
                  <a:srgbClr val="404040"/>
                </a:solidFill>
                <a:latin typeface="Arial"/>
                <a:ea typeface="DejaVu Sans"/>
              </a:rPr>
              <a:t>, 16 - 18 октября 2023</a:t>
            </a: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539640" y="4109903"/>
            <a:ext cx="5710680" cy="21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Бомбин Роман Николаевич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539640" y="4346783"/>
            <a:ext cx="571068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Руководитель УМЦ «Ядерная и радиационная безопасность»</a:t>
            </a:r>
          </a:p>
        </p:txBody>
      </p:sp>
      <p:sp>
        <p:nvSpPr>
          <p:cNvPr id="288" name="TextBox 7"/>
          <p:cNvSpPr/>
          <p:nvPr/>
        </p:nvSpPr>
        <p:spPr>
          <a:xfrm>
            <a:off x="539640" y="4936680"/>
            <a:ext cx="3204000" cy="1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800" b="0" strike="noStrike" spc="-1">
                <a:solidFill>
                  <a:srgbClr val="595959"/>
                </a:solidFill>
                <a:latin typeface="Arial"/>
                <a:ea typeface="DejaVu Sans"/>
              </a:rPr>
              <a:t>© АНО ДПО «Техническая академия Росатома»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sldNum" idx="10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C534978-8093-4A0B-9E27-11754667C60E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790" name="Текст 4"/>
          <p:cNvSpPr/>
          <p:nvPr/>
        </p:nvSpPr>
        <p:spPr>
          <a:xfrm>
            <a:off x="332280" y="1251360"/>
            <a:ext cx="5756400" cy="342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СП 2.6.1.2612-99/2010 </a:t>
            </a:r>
            <a:endParaRPr lang="ru-RU" sz="135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«ОСНОВНЫЕ САНИТАРНЫЕ ПРАВИЛА ОБЕСПЕЧЕНИЯ РАДИАЦИОННОЙ БЕЗОПАСНОСТИ» (ОСПОРБ 99/2010)</a:t>
            </a:r>
            <a:endParaRPr lang="ru-RU" sz="135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lang="ru-RU" sz="135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Раздел 2.5. Требования к администрации и персоналу радиационного объекта:</a:t>
            </a:r>
            <a:endParaRPr lang="ru-RU" sz="1350" b="0" strike="noStrike" spc="-1">
              <a:latin typeface="Arial"/>
            </a:endParaRPr>
          </a:p>
          <a:p>
            <a:pPr marL="267120" indent="-267120" algn="just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п. 2.5.1.	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Администрация радиационного объекта несёт ответственность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за радиационную безопасность 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и должна обеспечивать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(в числе других требований):</a:t>
            </a:r>
            <a:endParaRPr lang="ru-RU" sz="1350" b="0" strike="noStrike" spc="-1">
              <a:latin typeface="Arial"/>
            </a:endParaRPr>
          </a:p>
          <a:p>
            <a:pPr marL="267120" indent="-267120" algn="just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-	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подготовку и аттестацию по вопросам обеспечения радиационной безопасности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руководителей и исполнителей работ, специалистов служб радиационной безопасности, других лиц, постоянно или временно выполняющих работы с источниками излучения;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endParaRPr lang="ru-RU" sz="1350" b="0" strike="noStrike" spc="-1">
              <a:latin typeface="Arial"/>
            </a:endParaRPr>
          </a:p>
        </p:txBody>
      </p:sp>
      <p:sp>
        <p:nvSpPr>
          <p:cNvPr id="791" name="Заголовок 3"/>
          <p:cNvSpPr/>
          <p:nvPr/>
        </p:nvSpPr>
        <p:spPr>
          <a:xfrm>
            <a:off x="332280" y="280440"/>
            <a:ext cx="739800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92" name="Picture 2"/>
          <p:cNvSpPr/>
          <p:nvPr/>
        </p:nvSpPr>
        <p:spPr>
          <a:xfrm>
            <a:off x="6792120" y="1544760"/>
            <a:ext cx="1775160" cy="2554560"/>
          </a:xfrm>
          <a:prstGeom prst="roundRect">
            <a:avLst>
              <a:gd name="adj" fmla="val 8594"/>
            </a:avLst>
          </a:prstGeom>
          <a:blipFill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Picture 2" descr="https://portnews.ru/upload/news/rtf/588_pvchrpep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13400" y="3346920"/>
            <a:ext cx="2900880" cy="1933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794" name="Текст 2"/>
          <p:cNvSpPr/>
          <p:nvPr/>
        </p:nvSpPr>
        <p:spPr>
          <a:xfrm>
            <a:off x="377640" y="866880"/>
            <a:ext cx="8188920" cy="116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144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Постановлением Правительства Российской Федерации от 3 марта 1997 г. N 240 утвержден</a:t>
            </a: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Перечень должностей работников объектов использования атомной энергии, которые должны получать разрешения на право ведения работ в области использования атомной энергии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795" name="Заголовок 1"/>
          <p:cNvSpPr/>
          <p:nvPr/>
        </p:nvSpPr>
        <p:spPr>
          <a:xfrm>
            <a:off x="332280" y="280440"/>
            <a:ext cx="739800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 получении разрешений в ОИАЭ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96" name="PlaceHolder 1"/>
          <p:cNvSpPr>
            <a:spLocks noGrp="1"/>
          </p:cNvSpPr>
          <p:nvPr>
            <p:ph type="sldNum" idx="11"/>
          </p:nvPr>
        </p:nvSpPr>
        <p:spPr>
          <a:xfrm>
            <a:off x="8567640" y="4808520"/>
            <a:ext cx="57528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79A9F1B-F73E-41EA-B5F3-8B31D539EC61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11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797" name="Rectangle 2"/>
          <p:cNvSpPr/>
          <p:nvPr/>
        </p:nvSpPr>
        <p:spPr>
          <a:xfrm>
            <a:off x="2694600" y="1553040"/>
            <a:ext cx="6053040" cy="31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650" b="1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lang="ru-RU" sz="165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24"/>
              </a:spcAft>
              <a:buNone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Разрешения выдаются</a:t>
            </a: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следующим категориям работников:</a:t>
            </a:r>
            <a:endParaRPr lang="ru-RU" sz="1350" b="0" strike="noStrike" spc="-1">
              <a:latin typeface="Arial"/>
            </a:endParaRPr>
          </a:p>
          <a:p>
            <a:pPr marL="214560" indent="-214560" algn="just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руководящему персоналу предприятия; </a:t>
            </a:r>
            <a:endParaRPr lang="ru-RU" sz="1350" b="0" strike="noStrike" spc="-1">
              <a:latin typeface="Arial"/>
            </a:endParaRPr>
          </a:p>
          <a:p>
            <a:pPr marL="214560" indent="-214560" algn="just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персоналу ведомственного (производственного) контроля радиационной безопасности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;</a:t>
            </a:r>
            <a:endParaRPr lang="ru-RU" sz="1350" b="0" strike="noStrike" spc="-1">
              <a:latin typeface="Arial"/>
            </a:endParaRPr>
          </a:p>
          <a:p>
            <a:pPr marL="214560" indent="-214560" algn="just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персоналу предприятия, ведущему технологический процесс</a:t>
            </a: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;</a:t>
            </a:r>
            <a:endParaRPr lang="ru-RU" sz="1350" b="0" strike="noStrike" spc="-1">
              <a:latin typeface="Arial"/>
            </a:endParaRPr>
          </a:p>
          <a:p>
            <a:pPr marL="214560" indent="-214560" algn="just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1" strike="noStrike" spc="-1">
                <a:solidFill>
                  <a:srgbClr val="333333"/>
                </a:solidFill>
                <a:latin typeface="Arial"/>
                <a:ea typeface="DejaVu Sans"/>
              </a:rPr>
              <a:t>руководящему персоналу предприятия, обеспечивающему учет и контроль радиоактивных веществ, а также их физическую защиту;</a:t>
            </a:r>
            <a:endParaRPr lang="ru-RU" sz="1350" b="0" strike="noStrike" spc="-1">
              <a:latin typeface="Arial"/>
            </a:endParaRPr>
          </a:p>
          <a:p>
            <a:pPr marL="214560" indent="-214560" algn="just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работникам предприятий (учреждений, организаций), эксплуатирующих радиационные источники;</a:t>
            </a:r>
            <a:endParaRPr lang="ru-RU" sz="1350" b="0" strike="noStrike" spc="-1">
              <a:latin typeface="Arial"/>
            </a:endParaRPr>
          </a:p>
          <a:p>
            <a:pPr marL="214560" indent="-214560" algn="just">
              <a:lnSpc>
                <a:spcPct val="100000"/>
              </a:lnSpc>
              <a:spcAft>
                <a:spcPts val="224"/>
              </a:spcAft>
              <a:buClr>
                <a:srgbClr val="003274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50" b="0" strike="noStrike" spc="-1">
                <a:solidFill>
                  <a:srgbClr val="333333"/>
                </a:solidFill>
                <a:latin typeface="Arial"/>
                <a:ea typeface="DejaVu Sans"/>
              </a:rPr>
              <a:t>работникам предприятий (организаций), осуществляющих транспортирование ядерных материалов, радиоактивных веществ или изделий на их основе.</a:t>
            </a:r>
            <a:endParaRPr lang="ru-RU" sz="135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130077002"/>
              </p:ext>
            </p:extLst>
          </p:nvPr>
        </p:nvGraphicFramePr>
        <p:xfrm>
          <a:off x="1382760" y="2296440"/>
          <a:ext cx="6414120" cy="263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8" name="PlaceHolder 1"/>
          <p:cNvSpPr>
            <a:spLocks noGrp="1"/>
          </p:cNvSpPr>
          <p:nvPr>
            <p:ph type="sldNum" idx="12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94D3E5-9429-4657-A731-08565423AFF7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332280" y="971280"/>
            <a:ext cx="8254440" cy="142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Административный регламент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Утв. приказом Ростехнадзора от 19.12.2018 N 623, вступил в силу 27 мая 2019 г.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Виды деятельности,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осуществление которых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выдаются разрешения Ростехнадзора: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Заголовок 3"/>
          <p:cNvSpPr/>
          <p:nvPr/>
        </p:nvSpPr>
        <p:spPr>
          <a:xfrm>
            <a:off x="332280" y="280440"/>
            <a:ext cx="739800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Порядок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выдачи разрешений на право ведения работ в области использования атомной энергии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sldNum" idx="13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E17347-2AEA-461D-B4AF-95B8EDD0FFCC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13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/>
          </p:nvPr>
        </p:nvSpPr>
        <p:spPr>
          <a:xfrm>
            <a:off x="523115" y="828720"/>
            <a:ext cx="7824960" cy="645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Административный регламент</a:t>
            </a:r>
            <a:endParaRPr lang="ru-RU" sz="1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385610960"/>
              </p:ext>
            </p:extLst>
          </p:nvPr>
        </p:nvGraphicFramePr>
        <p:xfrm>
          <a:off x="244440" y="1722240"/>
          <a:ext cx="8503200" cy="314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3" name="Заголовок 3"/>
          <p:cNvSpPr/>
          <p:nvPr/>
        </p:nvSpPr>
        <p:spPr>
          <a:xfrm>
            <a:off x="332280" y="280440"/>
            <a:ext cx="739800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Порядок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выдачи разрешений на право ведения работ в области использования атомной энергии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sldNum" idx="14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A00A09F-9DB1-4764-8F42-40DC0137DCAB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14</a:t>
            </a:fld>
            <a:endParaRPr lang="ru-RU" sz="1000" b="0" strike="noStrike" spc="-1">
              <a:latin typeface="Times New Roman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495752286"/>
              </p:ext>
            </p:extLst>
          </p:nvPr>
        </p:nvGraphicFramePr>
        <p:xfrm>
          <a:off x="473760" y="1591200"/>
          <a:ext cx="8176320" cy="340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5" name="Текст 4"/>
          <p:cNvSpPr/>
          <p:nvPr/>
        </p:nvSpPr>
        <p:spPr>
          <a:xfrm>
            <a:off x="539640" y="897120"/>
            <a:ext cx="782496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Административный регламент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806" name="Заголовок 3"/>
          <p:cNvSpPr/>
          <p:nvPr/>
        </p:nvSpPr>
        <p:spPr>
          <a:xfrm>
            <a:off x="332280" y="280440"/>
            <a:ext cx="739800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Порядок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выдачи разрешений на право ведения работ в области использования атомной энергии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sldNum" idx="15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8489A58-8180-40C4-97CA-F58F337E3CDD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15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/>
          </p:nvPr>
        </p:nvSpPr>
        <p:spPr>
          <a:xfrm>
            <a:off x="346320" y="1111320"/>
            <a:ext cx="8401320" cy="382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Постановление Правительства РФ от 25 января 2022 г. № 45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«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О лицензировании деятельности в области использования источников ионизирующего излучения (генерирующих) (за исключением случая, если эти источники используются в медицинской деятельности)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»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4. Лицензионными требованиями, предъявляемыми к соискателю лицензии (лицензиату) при осуществлении лицензируемой деятельности, являются: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г)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наличие в штате соискателя лицензии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(лицензиата)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работников,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деятельность которых непосредственно связана с источниками ионизирующего излучения (генерирующими),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имеющих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высшее образование или среднее профессиональное образование и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дополнительное профессиональное образование по программам повышения квалификации в объеме не менее 72 часов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радиационной безопасности, соответствующих требованиям и характеру заявленных работ (услуг);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е)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повышение квалификации работников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лицензиата, деятельность которых непосредственно связана с источниками ионизирующего излучения (генерирующими),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не реже 1 раза в 5 лет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Заголовок 5"/>
          <p:cNvSpPr/>
          <p:nvPr/>
        </p:nvSpPr>
        <p:spPr>
          <a:xfrm>
            <a:off x="281520" y="254520"/>
            <a:ext cx="7602840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sldNum" idx="16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429E34F-39D5-47B7-90F4-8159EDC61ED8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16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/>
          </p:nvPr>
        </p:nvSpPr>
        <p:spPr>
          <a:xfrm>
            <a:off x="517680" y="1001520"/>
            <a:ext cx="8112960" cy="358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Методические рекомендации МР 30-844-</a:t>
            </a:r>
            <a:r>
              <a:rPr lang="ru-RU" sz="1600" b="1" strike="noStrike" spc="-1">
                <a:solidFill>
                  <a:srgbClr val="843C0B"/>
                </a:solidFill>
                <a:latin typeface="Arial"/>
                <a:ea typeface="DejaVu Sans"/>
              </a:rPr>
              <a:t>2001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«Организация обучения персонала и порядок проведения аттестационной проверки знаний по радиационной безопасности на предприятиях Минатома России»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8. Повышение квалификации персонала …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267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40032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8.2.	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Повышение квалификации руководителей и специалистов в области радиационной безопасности и радиационного контроля должно иметь обязательный характер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и осуществляться по месту работы или в учебных заведениях (ГЦИПК, МИПК, ФПК высших учебных заведений соответствующего профиля)….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267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40032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8.4.	Повышение квалификации инженерно-технического персонала структурных подразделений, а также рабочих из числа оперативного персонала проводится в учебно-производственных подразделениях предприятия (УТП, УТЦ, ОПК и т.п)….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67120" indent="-267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40032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8.8.	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Повышение квалификации проводится по мере необходимости, но не реже одного раза в 5 лет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в течение всей трудовой деятельности работника.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Заголовок 5"/>
          <p:cNvSpPr/>
          <p:nvPr/>
        </p:nvSpPr>
        <p:spPr>
          <a:xfrm>
            <a:off x="281520" y="254520"/>
            <a:ext cx="7602840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sldNum" idx="17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C3FD478-1788-4449-AD18-04CA9077C8BC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17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/>
          </p:nvPr>
        </p:nvSpPr>
        <p:spPr>
          <a:xfrm>
            <a:off x="1198080" y="1000800"/>
            <a:ext cx="6364800" cy="86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Методические рекомендации МР 30-844-2001 «Организация обучения персонала и порядок проведения аттестационной проверки знаний по радиационной безопасности на предприятиях Минатома России»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Таблица. Рекомендуемая периодичность обучения персонала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15" name="Таблица 1"/>
          <p:cNvGraphicFramePr/>
          <p:nvPr/>
        </p:nvGraphicFramePr>
        <p:xfrm>
          <a:off x="1564200" y="1971360"/>
          <a:ext cx="5999040" cy="2955000"/>
        </p:xfrm>
        <a:graphic>
          <a:graphicData uri="http://schemas.openxmlformats.org/drawingml/2006/table">
            <a:tbl>
              <a:tblPr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3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№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п/п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Обучаемый персонал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Периодичность, лет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Место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проведения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Руководители и ведущие специалисты в области радиационной безопасности и радиационного контроля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ИПК,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ФПК,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Руководители и инженерно-технический персонал структурных подразделений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ИПК,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ФПК,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Оперативный персонал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Ремонтный персонал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Рабочие (кроме оперативного и ремонтного</a:t>
                      </a:r>
                      <a:br>
                        <a:rPr sz="1100"/>
                      </a:b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персонала) и служащие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СПП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6" name="Заголовок 5"/>
          <p:cNvSpPr/>
          <p:nvPr/>
        </p:nvSpPr>
        <p:spPr>
          <a:xfrm>
            <a:off x="281520" y="254520"/>
            <a:ext cx="7602840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Picture 2" descr="https://www.atomic-energy.ru/files/images/2016/08/657456352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47400" y="881280"/>
            <a:ext cx="2025720" cy="1564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818" name="PlaceHolder 1"/>
          <p:cNvSpPr>
            <a:spLocks noGrp="1"/>
          </p:cNvSpPr>
          <p:nvPr>
            <p:ph type="sldNum" idx="18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DC79218-8760-4CEF-A80C-F881E2A7B417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18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/>
          </p:nvPr>
        </p:nvSpPr>
        <p:spPr>
          <a:xfrm>
            <a:off x="435600" y="981720"/>
            <a:ext cx="8237160" cy="3494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43676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Типовое положение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43676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 службе радиационной безопасности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43676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организации Госкорпорации «Росатом»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43676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(утв. приказом Госкорпорации «Росатом» от 06.04.2018 №1/345-П)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3. Структура и организация работы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67120" indent="-267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3.3. Инженерно-технические работники службы РБ должны иметь профильное высшее образование или специальную подготовку по радиационной безопасности и проходить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периодическое повышение квалификации с периодичностью не реже 1 раза в 5 лет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Все работники службы РБ…. обязаны проходить специальную подготовку, периодическое обучение в рамках повышение квалификации.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Заголовок 5"/>
          <p:cNvSpPr/>
          <p:nvPr/>
        </p:nvSpPr>
        <p:spPr>
          <a:xfrm>
            <a:off x="281520" y="254520"/>
            <a:ext cx="7602840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4" descr="http://www.doza.ru/img/anri-magazi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99320" y="1010520"/>
            <a:ext cx="1069560" cy="1618200"/>
          </a:xfrm>
          <a:prstGeom prst="rect">
            <a:avLst/>
          </a:prstGeom>
          <a:ln w="0">
            <a:noFill/>
          </a:ln>
        </p:spPr>
      </p:pic>
      <p:sp>
        <p:nvSpPr>
          <p:cNvPr id="822" name="PlaceHolder 1"/>
          <p:cNvSpPr>
            <a:spLocks noGrp="1"/>
          </p:cNvSpPr>
          <p:nvPr>
            <p:ph type="sldNum" idx="19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75B249-AFEE-4CC2-9525-80A314936A64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19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/>
          </p:nvPr>
        </p:nvSpPr>
        <p:spPr>
          <a:xfrm>
            <a:off x="3985200" y="2610720"/>
            <a:ext cx="5055840" cy="108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81080" indent="-181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Нозик М.Л.                                                                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81080" indent="-228600">
              <a:lnSpc>
                <a:spcPct val="9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О порядке и сроках прохождения обучения (повышения квалификации) специалистами в области использования атомной энергии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8108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АНРИ, №3 (42), 2005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title"/>
          </p:nvPr>
        </p:nvSpPr>
        <p:spPr>
          <a:xfrm>
            <a:off x="486360" y="279360"/>
            <a:ext cx="7398360" cy="49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Статьи о повышении квалификации персонала в области использования атомной 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5" name="Picture 2" descr="ÐÑÑÐ½Ð°Ð» Â«ÐÐÐ ÐÂ» â3 (42) 200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6640" y="1059840"/>
            <a:ext cx="1890720" cy="286344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6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08800" y="2413440"/>
            <a:ext cx="1797120" cy="24987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7" name="Прямоугольник 4"/>
          <p:cNvSpPr/>
          <p:nvPr/>
        </p:nvSpPr>
        <p:spPr>
          <a:xfrm>
            <a:off x="4085640" y="816480"/>
            <a:ext cx="3728880" cy="16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50" b="1" strike="noStrike" spc="-1">
                <a:solidFill>
                  <a:srgbClr val="333333"/>
                </a:solidFill>
                <a:latin typeface="Arial"/>
                <a:ea typeface="DejaVu Sans"/>
              </a:rPr>
              <a:t>Журнал «АНРИ»</a:t>
            </a:r>
            <a:endParaRPr lang="ru-RU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50" b="1" strike="noStrike" spc="-1">
                <a:solidFill>
                  <a:srgbClr val="333333"/>
                </a:solidFill>
                <a:latin typeface="Arial"/>
                <a:ea typeface="DejaVu Sans"/>
              </a:rPr>
              <a:t>Аппаратура и новости радиационных измерений</a:t>
            </a:r>
            <a:endParaRPr lang="ru-RU" sz="105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None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Зарегистрирован комитетом РФ по печати 24 января 1995 г.  свидетельство № 013255. ISSN 2075-1338. </a:t>
            </a:r>
            <a:endParaRPr lang="ru-RU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Выходит ежеквартально</a:t>
            </a:r>
            <a:endParaRPr lang="ru-RU" sz="105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None/>
            </a:pPr>
            <a:r>
              <a:rPr lang="ru-RU" sz="1050" b="1" strike="noStrike" spc="-1">
                <a:solidFill>
                  <a:srgbClr val="333333"/>
                </a:solidFill>
                <a:latin typeface="Arial"/>
                <a:ea typeface="DejaVu Sans"/>
              </a:rPr>
              <a:t>Соучредители:</a:t>
            </a:r>
            <a:endParaRPr lang="ru-RU" sz="1050" b="0" strike="noStrike" spc="-1">
              <a:latin typeface="Arial"/>
            </a:endParaRPr>
          </a:p>
          <a:p>
            <a:pPr marL="214560" indent="-21456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НПП "Доза"</a:t>
            </a:r>
            <a:endParaRPr lang="ru-RU" sz="1050" b="0" strike="noStrike" spc="-1">
              <a:latin typeface="Arial"/>
            </a:endParaRPr>
          </a:p>
          <a:p>
            <a:pPr marL="214560" indent="-21456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Государственный комитет по санэпиднадзору РФ</a:t>
            </a:r>
            <a:endParaRPr lang="ru-RU" sz="1050" b="0" strike="noStrike" spc="-1">
              <a:latin typeface="Arial"/>
            </a:endParaRPr>
          </a:p>
          <a:p>
            <a:pPr marL="214560" indent="-21456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050" b="0" strike="noStrike" spc="-1">
                <a:solidFill>
                  <a:srgbClr val="333333"/>
                </a:solidFill>
                <a:latin typeface="Arial"/>
                <a:ea typeface="DejaVu Sans"/>
              </a:rPr>
              <a:t>Метрологическая Академия РФ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828" name="Объект 2"/>
          <p:cNvSpPr/>
          <p:nvPr/>
        </p:nvSpPr>
        <p:spPr>
          <a:xfrm>
            <a:off x="4085640" y="3804840"/>
            <a:ext cx="4955760" cy="90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81080" indent="-181080">
              <a:lnSpc>
                <a:spcPct val="100000"/>
              </a:lnSpc>
              <a:spcAft>
                <a:spcPts val="451"/>
              </a:spcAft>
              <a:buClr>
                <a:srgbClr val="003274"/>
              </a:buClr>
              <a:buFont typeface="Calibri Light"/>
              <a:buAutoNum type="arabicPeriod" startAt="2"/>
            </a:pP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DejaVu Sans"/>
              </a:rPr>
              <a:t>Касьяненко А.А. , Кулиева Г.А.                    </a:t>
            </a:r>
            <a:endParaRPr lang="ru-RU" sz="1400" b="0" strike="noStrike" spc="-1">
              <a:latin typeface="Arial"/>
            </a:endParaRPr>
          </a:p>
          <a:p>
            <a:pPr marL="181080">
              <a:lnSpc>
                <a:spcPct val="100000"/>
              </a:lnSpc>
              <a:spcAft>
                <a:spcPts val="451"/>
              </a:spcAft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Повышение квалификации персонала, работающего с источниками ионизирующих излучений</a:t>
            </a: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DejaVu Sans"/>
              </a:rPr>
              <a:t>                                                                      АНРИ, №3 (78) 2014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4"/>
          <p:cNvSpPr/>
          <p:nvPr/>
        </p:nvSpPr>
        <p:spPr>
          <a:xfrm>
            <a:off x="4534920" y="378000"/>
            <a:ext cx="4103640" cy="93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ct val="110000"/>
              </a:lnSpc>
              <a:buNone/>
            </a:pPr>
            <a:r>
              <a:rPr lang="ru-RU" sz="1400" b="1" strike="noStrike" spc="-1">
                <a:solidFill>
                  <a:srgbClr val="003274"/>
                </a:solidFill>
                <a:latin typeface="Arial"/>
                <a:ea typeface="DejaVu Sans"/>
              </a:rPr>
              <a:t>Автономная некоммерческая организация 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10000"/>
              </a:lnSpc>
              <a:buNone/>
            </a:pPr>
            <a:r>
              <a:rPr lang="ru-RU" sz="1400" b="1" strike="noStrike" spc="-1">
                <a:solidFill>
                  <a:srgbClr val="003274"/>
                </a:solidFill>
                <a:latin typeface="Arial"/>
                <a:ea typeface="DejaVu Sans"/>
              </a:rPr>
              <a:t>дополнительного профессионального образования</a:t>
            </a:r>
            <a:br>
              <a:rPr sz="1400"/>
            </a:br>
            <a:r>
              <a:rPr lang="ru-RU" sz="1400" b="1" strike="noStrike" spc="-1">
                <a:solidFill>
                  <a:srgbClr val="003274"/>
                </a:solidFill>
                <a:latin typeface="Arial"/>
                <a:ea typeface="DejaVu Sans"/>
              </a:rPr>
              <a:t>«ТЕХНИЧЕСКАЯ АКАДЕМИЯ РОСАТОМА»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0" name="Прямоугольник 1"/>
          <p:cNvSpPr/>
          <p:nvPr/>
        </p:nvSpPr>
        <p:spPr>
          <a:xfrm>
            <a:off x="1439640" y="3510360"/>
            <a:ext cx="7703280" cy="13309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196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Прямоугольник 6"/>
          <p:cNvSpPr/>
          <p:nvPr/>
        </p:nvSpPr>
        <p:spPr>
          <a:xfrm>
            <a:off x="3168000" y="3622320"/>
            <a:ext cx="5795280" cy="109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None/>
            </a:pPr>
            <a:r>
              <a:rPr lang="ru-RU" sz="2400" b="1" strike="noStrike" spc="-1">
                <a:solidFill>
                  <a:srgbClr val="003274"/>
                </a:solidFill>
                <a:latin typeface="Tahoma"/>
                <a:ea typeface="DejaVu Sans"/>
              </a:rPr>
              <a:t>Техническая академия Росатома </a:t>
            </a:r>
            <a:r>
              <a:rPr lang="en-US" sz="2400" b="1" strike="noStrike" spc="-1">
                <a:solidFill>
                  <a:srgbClr val="003274"/>
                </a:solidFill>
                <a:latin typeface="Tahoma"/>
                <a:ea typeface="DejaVu Sans"/>
              </a:rPr>
              <a:t>–</a:t>
            </a:r>
            <a:r>
              <a:rPr lang="ru-RU" sz="2400" b="1" strike="noStrike" spc="-1">
                <a:solidFill>
                  <a:srgbClr val="003274"/>
                </a:solidFill>
                <a:latin typeface="Tahoma"/>
                <a:ea typeface="DejaVu Sans"/>
              </a:rPr>
              <a:t> международный центр ядерного и профессионального образования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2" name="TextBox 5"/>
          <p:cNvSpPr/>
          <p:nvPr/>
        </p:nvSpPr>
        <p:spPr>
          <a:xfrm>
            <a:off x="7486560" y="3222360"/>
            <a:ext cx="1223640" cy="18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3274"/>
                </a:solidFill>
                <a:latin typeface="Tahoma"/>
                <a:ea typeface="DejaVu Sans"/>
              </a:rPr>
              <a:t>2022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C18799-CDEB-4BE4-B3D0-C9115A2D7A5F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1EA0675-4931-4BC8-88A8-2EBFE2CD8CD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title"/>
          </p:nvPr>
        </p:nvSpPr>
        <p:spPr>
          <a:xfrm>
            <a:off x="332280" y="280440"/>
            <a:ext cx="7398000" cy="20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147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Программы повышения квалификации академии в области </a:t>
            </a:r>
            <a:r>
              <a:rPr lang="ru-RU" sz="1470" b="1" spc="-1" dirty="0">
                <a:solidFill>
                  <a:srgbClr val="333333"/>
                </a:solidFill>
              </a:rPr>
              <a:t>спектрометрии, дозиметрии  и радиометрии</a:t>
            </a:r>
            <a:endParaRPr lang="ru-RU" sz="147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PlaceHolder 2"/>
          <p:cNvSpPr>
            <a:spLocks noGrp="1"/>
          </p:cNvSpPr>
          <p:nvPr>
            <p:ph type="sldNum" idx="28"/>
          </p:nvPr>
        </p:nvSpPr>
        <p:spPr>
          <a:xfrm>
            <a:off x="8169120" y="4891320"/>
            <a:ext cx="646920" cy="12204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800" b="0" strike="noStrike" spc="-1">
                <a:solidFill>
                  <a:srgbClr val="333333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305FF7-2AF1-410A-9DB3-41A712624A3C}" type="slidenum">
              <a:rPr lang="ru-RU" sz="800" b="0" strike="noStrike" spc="-1">
                <a:solidFill>
                  <a:srgbClr val="333333"/>
                </a:solidFill>
                <a:latin typeface="Arial"/>
                <a:ea typeface="DejaVu Sans"/>
              </a:rPr>
              <a:t>20</a:t>
            </a:fld>
            <a:endParaRPr lang="ru-RU" sz="800" b="0" strike="noStrike" spc="-1">
              <a:latin typeface="Times New Roman"/>
            </a:endParaRPr>
          </a:p>
        </p:txBody>
      </p:sp>
      <p:graphicFrame>
        <p:nvGraphicFramePr>
          <p:cNvPr id="947" name="Таблица 4"/>
          <p:cNvGraphicFramePr/>
          <p:nvPr>
            <p:extLst>
              <p:ext uri="{D42A27DB-BD31-4B8C-83A1-F6EECF244321}">
                <p14:modId xmlns:p14="http://schemas.microsoft.com/office/powerpoint/2010/main" val="674435021"/>
              </p:ext>
            </p:extLst>
          </p:nvPr>
        </p:nvGraphicFramePr>
        <p:xfrm>
          <a:off x="612217" y="915050"/>
          <a:ext cx="8061840" cy="3705860"/>
        </p:xfrm>
        <a:graphic>
          <a:graphicData uri="http://schemas.openxmlformats.org/drawingml/2006/table">
            <a:tbl>
              <a:tblPr/>
              <a:tblGrid>
                <a:gridCol w="92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Код курса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Наименование учебной программы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Количество часов обучения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221.41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Методы и средства радиационного и дозиметрического контроля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Очно, 40 </a:t>
                      </a:r>
                      <a:endParaRPr lang="ru-RU" sz="1200" kern="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221.42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Современные методы и средства спектрометрических измерений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Очно, 40</a:t>
                      </a:r>
                      <a:endParaRPr lang="ru-RU" sz="1200" kern="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221.43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Современные методы обработки данных спектрометрических измерений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Очно, 32 </a:t>
                      </a:r>
                      <a:endParaRPr lang="ru-RU" sz="1200" kern="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221.44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Подготовка экспертов в области гамма-спектрометрических измерений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Очная, 72</a:t>
                      </a:r>
                      <a:endParaRPr lang="ru-RU" sz="1200" kern="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221.45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Современные методы и средства </a:t>
                      </a:r>
                      <a:r>
                        <a:rPr lang="ru-RU" sz="1200" kern="0" dirty="0" err="1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жидкосцинтилляционной</a:t>
                      </a: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 спектрометрии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Очно, 24</a:t>
                      </a:r>
                      <a:endParaRPr lang="ru-RU" sz="1200" kern="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221.47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Водно-химический режим ядерных энергетических установок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Очно, 40</a:t>
                      </a: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kern="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17780" marR="1778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221.49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34925" marR="34925" marT="34925" marB="34925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Производственный радиационный контроль первичного сырья, металлоизделий, строительных материалов, металлолома, отходов производства и потребления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34925" marR="34925" marT="34925" marB="34925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Очно, 24 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34925" marR="34925" marT="34925" marB="34925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221.50</a:t>
                      </a:r>
                      <a:endParaRPr lang="ru-RU" sz="1200" b="1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34925" marR="34925" marT="34925" marB="34925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CA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Радиационный контроль, контроль взрывобезопасности лома черных и цветных металлов</a:t>
                      </a:r>
                      <a:endParaRPr lang="ru-RU" sz="1200" kern="10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34925" marR="34925" marT="34925" marB="34925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Очно,  24 </a:t>
                      </a:r>
                      <a:endParaRPr lang="ru-RU" sz="1200" kern="100" dirty="0">
                        <a:effectLst/>
                        <a:latin typeface="+mn-lt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34925" marR="34925" marT="34925" marB="34925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011E-E68E-4753-BA1F-B3CBF833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400728"/>
          </a:xfrm>
        </p:spPr>
        <p:txBody>
          <a:bodyPr/>
          <a:lstStyle/>
          <a:p>
            <a:r>
              <a:rPr lang="ru-RU" sz="2400" dirty="0"/>
              <a:t>Учебная лаборатория радиационного контроля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A1EF9E-569C-4150-A887-C8A4576DE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9" y="724416"/>
            <a:ext cx="3710775" cy="2089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7CE43-06C3-40C2-8299-854B39E6A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6" y="724416"/>
            <a:ext cx="3710774" cy="208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418B5F-0EAB-46CB-9000-3708DCF74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9" y="2921049"/>
            <a:ext cx="3710775" cy="2089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715F00-A5C2-4441-B76A-6AF3FF01B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6" y="2921049"/>
            <a:ext cx="3710771" cy="208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4040029-418C-48FE-AB35-7A3A61598F48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ACCF3-F63F-4211-B3B0-D715A778152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1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A5205-AA5D-4937-B377-8D87DE0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7227065" cy="422761"/>
          </a:xfrm>
        </p:spPr>
        <p:txBody>
          <a:bodyPr/>
          <a:lstStyle/>
          <a:p>
            <a:r>
              <a:rPr lang="ru-RU" sz="2000" dirty="0"/>
              <a:t>Программный комплекс </a:t>
            </a:r>
            <a:r>
              <a:rPr lang="ru-RU" sz="2000" dirty="0" err="1"/>
              <a:t>GammaLab</a:t>
            </a:r>
            <a:endParaRPr lang="ru-RU" sz="2000" dirty="0"/>
          </a:p>
        </p:txBody>
      </p:sp>
      <p:pic>
        <p:nvPicPr>
          <p:cNvPr id="1026" name="Picture 2" descr="GammaLab">
            <a:extLst>
              <a:ext uri="{FF2B5EF4-FFF2-40B4-BE49-F238E27FC236}">
                <a16:creationId xmlns:a16="http://schemas.microsoft.com/office/drawing/2014/main" id="{B3380039-670D-468D-B13D-31D807C3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6" y="773667"/>
            <a:ext cx="3936607" cy="28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3EE39-48E1-4E40-BFE1-273780F28E08}"/>
              </a:ext>
            </a:extLst>
          </p:cNvPr>
          <p:cNvSpPr txBox="1"/>
          <p:nvPr/>
        </p:nvSpPr>
        <p:spPr>
          <a:xfrm>
            <a:off x="4442563" y="1153341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предназначен для имитации процесса измерения источников гамма-излучения с помощью полупроводниковых и сцинтилляционных спектрометров.</a:t>
            </a:r>
          </a:p>
          <a:p>
            <a:endParaRPr lang="ru-RU" dirty="0"/>
          </a:p>
          <a:p>
            <a:r>
              <a:rPr lang="ru-RU" dirty="0"/>
              <a:t>Электронный тренажер-эмулятор виртуальной лаборатории </a:t>
            </a:r>
            <a:r>
              <a:rPr lang="ru-RU" dirty="0" err="1"/>
              <a:t>GammaLab</a:t>
            </a:r>
            <a:r>
              <a:rPr lang="ru-RU" dirty="0"/>
              <a:t> может использоваться для обучения работе со спектрометрами с полупроводниковыми детекторами на базе </a:t>
            </a:r>
            <a:r>
              <a:rPr lang="ru-RU" dirty="0" err="1"/>
              <a:t>HPGe</a:t>
            </a:r>
            <a:r>
              <a:rPr lang="ru-RU" dirty="0"/>
              <a:t> и сцинтилляционными на основе кристаллов </a:t>
            </a:r>
            <a:r>
              <a:rPr lang="ru-RU" dirty="0" err="1"/>
              <a:t>NaI</a:t>
            </a:r>
            <a:r>
              <a:rPr lang="ru-RU" dirty="0"/>
              <a:t>(</a:t>
            </a:r>
            <a:r>
              <a:rPr lang="ru-RU" dirty="0" err="1"/>
              <a:t>Tl</a:t>
            </a:r>
            <a:r>
              <a:rPr lang="ru-RU" dirty="0"/>
              <a:t>) и LaBr</a:t>
            </a:r>
            <a:r>
              <a:rPr lang="ru-RU" baseline="-25000" dirty="0"/>
              <a:t>3</a:t>
            </a:r>
            <a:r>
              <a:rPr lang="ru-RU" dirty="0"/>
              <a:t>(Cl</a:t>
            </a:r>
            <a:r>
              <a:rPr lang="ru-RU" baseline="-25000" dirty="0"/>
              <a:t>3</a:t>
            </a:r>
            <a:r>
              <a:rPr lang="ru-RU" dirty="0"/>
              <a:t>).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269CDA-5335-494A-BDAC-60AD3ECBE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07" y="3286717"/>
            <a:ext cx="2715321" cy="165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9543AC-B0B5-4724-860E-513D4F28B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48" y="416580"/>
            <a:ext cx="1647825" cy="65722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533D0A-E4F1-4D83-A4DD-929534E33ADA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ACCF3-F63F-4211-B3B0-D715A778152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43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27B8C36-E798-40A4-B837-65A515240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599560"/>
              </p:ext>
            </p:extLst>
          </p:nvPr>
        </p:nvGraphicFramePr>
        <p:xfrm>
          <a:off x="1071390" y="677949"/>
          <a:ext cx="7001219" cy="426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laceHolder 1">
            <a:extLst>
              <a:ext uri="{FF2B5EF4-FFF2-40B4-BE49-F238E27FC236}">
                <a16:creationId xmlns:a16="http://schemas.microsoft.com/office/drawing/2014/main" id="{6A08F431-AA7A-4742-A3EB-C39D92C3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604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147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Программы повышения квалификации академии в области </a:t>
            </a:r>
            <a:r>
              <a:rPr lang="ru-RU" sz="1470" b="1" spc="-1" dirty="0">
                <a:solidFill>
                  <a:srgbClr val="333333"/>
                </a:solidFill>
              </a:rPr>
              <a:t>спектрометрии, дозиметрии  и радиометрии</a:t>
            </a:r>
            <a:endParaRPr lang="ru-RU" sz="147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B89CE5-9CF9-4919-973D-F1DC8653CE17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ACCF3-F63F-4211-B3B0-D715A778152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012F3C-EB28-47CC-B1DB-54B86A0CF452}"/>
              </a:ext>
            </a:extLst>
          </p:cNvPr>
          <p:cNvSpPr txBox="1"/>
          <p:nvPr/>
        </p:nvSpPr>
        <p:spPr>
          <a:xfrm>
            <a:off x="391099" y="1163178"/>
            <a:ext cx="87529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Сотрудники Радиевого института им. Хлопина</a:t>
            </a:r>
          </a:p>
          <a:p>
            <a:pPr marL="357188">
              <a:tabLst>
                <a:tab pos="541338" algn="l"/>
              </a:tabLst>
            </a:pPr>
            <a:r>
              <a:rPr lang="ru-RU" dirty="0"/>
              <a:t>•	Васильев Сергей Константинович</a:t>
            </a:r>
          </a:p>
          <a:p>
            <a:pPr marL="357188">
              <a:tabLst>
                <a:tab pos="541338" algn="l"/>
              </a:tabLst>
            </a:pPr>
            <a:r>
              <a:rPr lang="ru-RU" dirty="0"/>
              <a:t>•	Пахомов Сергей Аркадьевич</a:t>
            </a:r>
          </a:p>
          <a:p>
            <a:pPr marL="357188">
              <a:tabLst>
                <a:tab pos="541338" algn="l"/>
              </a:tabLst>
            </a:pPr>
            <a:r>
              <a:rPr lang="ru-RU" dirty="0"/>
              <a:t>•	Степанов Андрей Владимирович </a:t>
            </a:r>
          </a:p>
          <a:p>
            <a:endParaRPr lang="ru-RU" dirty="0"/>
          </a:p>
          <a:p>
            <a:r>
              <a:rPr lang="ru-RU" dirty="0"/>
              <a:t>ВНИИМ им Д. И. Менделеева</a:t>
            </a:r>
          </a:p>
          <a:p>
            <a:pPr marL="541338" indent="-1841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Сэпман</a:t>
            </a:r>
            <a:r>
              <a:rPr lang="ru-RU" dirty="0"/>
              <a:t> Сергей Владимирович </a:t>
            </a:r>
          </a:p>
          <a:p>
            <a:endParaRPr lang="ru-RU" dirty="0"/>
          </a:p>
          <a:p>
            <a:r>
              <a:rPr lang="ru-RU" dirty="0"/>
              <a:t>Сотрудники ООО «ЛСРМ»</a:t>
            </a:r>
          </a:p>
          <a:p>
            <a:pPr marL="357188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dirty="0"/>
              <a:t>  Юрьева Юлия Владимировна</a:t>
            </a:r>
          </a:p>
          <a:p>
            <a:pPr marL="357188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dirty="0"/>
              <a:t>  Ковальский Евгений Анатольевич</a:t>
            </a:r>
          </a:p>
          <a:p>
            <a:pPr marL="357188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dirty="0"/>
              <a:t>  Пономаренко Роман Андреевич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06D81-6238-4773-9F15-A5342C39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466829"/>
          </a:xfrm>
        </p:spPr>
        <p:txBody>
          <a:bodyPr/>
          <a:lstStyle/>
          <a:p>
            <a:r>
              <a:rPr lang="ru-RU" sz="2800" dirty="0"/>
              <a:t>Наши преподаватели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D7C4F6-4FD2-4558-9DAA-ECF9A758F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46" y="970189"/>
            <a:ext cx="1305615" cy="1439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AAE188-C6AE-4254-8BE1-892B39A0D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71" y="2515998"/>
            <a:ext cx="952409" cy="9524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99EBE1-CD01-49B9-AF69-94F45415E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4" y="3656472"/>
            <a:ext cx="1647825" cy="65722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D58537C-C095-4C69-977C-B89C0C9FB413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ACCF3-F63F-4211-B3B0-D715A778152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2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012F3C-EB28-47CC-B1DB-54B86A0CF452}"/>
              </a:ext>
            </a:extLst>
          </p:cNvPr>
          <p:cNvSpPr txBox="1"/>
          <p:nvPr/>
        </p:nvSpPr>
        <p:spPr>
          <a:xfrm>
            <a:off x="592382" y="833055"/>
            <a:ext cx="47905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ООО НПП «РАДИКО»</a:t>
            </a:r>
          </a:p>
          <a:p>
            <a:pPr marL="357188"/>
            <a:r>
              <a:rPr lang="ru-RU" dirty="0"/>
              <a:t>•  Ртищев Валерий Анатольевич </a:t>
            </a:r>
          </a:p>
          <a:p>
            <a:pPr marL="357188">
              <a:tabLst>
                <a:tab pos="541338" algn="l"/>
              </a:tabLst>
            </a:pPr>
            <a:r>
              <a:rPr lang="ru-RU" dirty="0"/>
              <a:t>•	Взоров Дмитрий Игоревич </a:t>
            </a:r>
          </a:p>
          <a:p>
            <a:pPr marL="357188">
              <a:tabLst>
                <a:tab pos="541338" algn="l"/>
              </a:tabLst>
            </a:pPr>
            <a:r>
              <a:rPr lang="ru-RU" dirty="0"/>
              <a:t>•	Подшибякин Сергей Леопольдович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06D81-6238-4773-9F15-A5342C39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466829"/>
          </a:xfrm>
        </p:spPr>
        <p:txBody>
          <a:bodyPr/>
          <a:lstStyle/>
          <a:p>
            <a:r>
              <a:rPr lang="ru-RU" sz="2800" dirty="0"/>
              <a:t>Наши преподаватели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D58537C-C095-4C69-977C-B89C0C9FB413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ACCF3-F63F-4211-B3B0-D715A778152A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39EC04-FEE0-4026-BD45-861B3DE46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71" y="740927"/>
            <a:ext cx="1299676" cy="14916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9FC8C4-8E25-42F1-BAD8-67D3CC4D49FD}"/>
              </a:ext>
            </a:extLst>
          </p:cNvPr>
          <p:cNvSpPr txBox="1"/>
          <p:nvPr/>
        </p:nvSpPr>
        <p:spPr>
          <a:xfrm>
            <a:off x="540624" y="2306717"/>
            <a:ext cx="72433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ООО «НТЦ «РАДЭК»</a:t>
            </a:r>
          </a:p>
          <a:p>
            <a:r>
              <a:rPr lang="ru-RU" sz="1800" dirty="0"/>
              <a:t>Шикаленко Федор Николаевич (директор) </a:t>
            </a:r>
          </a:p>
          <a:p>
            <a:r>
              <a:rPr lang="ru-RU" sz="1800" dirty="0"/>
              <a:t>и его сотрудники</a:t>
            </a:r>
          </a:p>
          <a:p>
            <a:endParaRPr lang="ru-RU" sz="1800" dirty="0"/>
          </a:p>
          <a:p>
            <a:r>
              <a:rPr lang="ru-RU" sz="1800" dirty="0"/>
              <a:t>АО «РИТВЕРЦ»</a:t>
            </a:r>
          </a:p>
          <a:p>
            <a:r>
              <a:rPr lang="ru-RU" sz="1800" dirty="0" err="1"/>
              <a:t>Бурьяненко</a:t>
            </a:r>
            <a:r>
              <a:rPr lang="ru-RU" sz="1800" dirty="0"/>
              <a:t> Иван Владимирович </a:t>
            </a:r>
          </a:p>
          <a:p>
            <a:endParaRPr lang="ru-RU" sz="1800" dirty="0"/>
          </a:p>
          <a:p>
            <a:r>
              <a:rPr lang="ru-RU" sz="1800" dirty="0"/>
              <a:t>РГПУ им А.И. Герцена</a:t>
            </a:r>
          </a:p>
          <a:p>
            <a:r>
              <a:rPr lang="ru-RU" sz="1800" dirty="0"/>
              <a:t>Кулькова Марианна Алексеевна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6855890E-927F-44FF-B133-0B3890B8C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500" y="4076947"/>
            <a:ext cx="907339" cy="8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37E7B3-F15C-4CFE-8048-C43157FCB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3483" y="2454521"/>
            <a:ext cx="2136881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C9B46B56-D301-40F6-8060-58BD450B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17" y="3431727"/>
            <a:ext cx="2041585" cy="5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4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/>
          </p:nvPr>
        </p:nvSpPr>
        <p:spPr>
          <a:xfrm>
            <a:off x="332640" y="1005301"/>
            <a:ext cx="8478720" cy="205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04840" indent="-204840">
              <a:lnSpc>
                <a:spcPct val="100000"/>
              </a:lnSpc>
              <a:spcBef>
                <a:spcPts val="1001"/>
              </a:spcBef>
              <a:spcAft>
                <a:spcPts val="337"/>
              </a:spcAft>
              <a:buClr>
                <a:srgbClr val="1A588E"/>
              </a:buClr>
              <a:buSzPct val="75000"/>
              <a:buFont typeface="Wingdings" charset="2"/>
              <a:buChar char=""/>
            </a:pPr>
            <a:r>
              <a:rPr lang="ru-RU" sz="1800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Проведение лекционных занятий при помощи приложений для организации видеоконференций (онлайн-обучение)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04840" indent="-204840">
              <a:lnSpc>
                <a:spcPct val="100000"/>
              </a:lnSpc>
              <a:spcBef>
                <a:spcPts val="1001"/>
              </a:spcBef>
              <a:spcAft>
                <a:spcPts val="337"/>
              </a:spcAft>
              <a:buClr>
                <a:srgbClr val="1A588E"/>
              </a:buClr>
              <a:buSzPct val="75000"/>
              <a:buFont typeface="Wingdings" charset="2"/>
              <a:buChar char=""/>
            </a:pPr>
            <a:r>
              <a:rPr lang="ru-RU" sz="1800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Проведение практических занятий с использованием персональных  компьютеров и СПО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04840" indent="-204840">
              <a:lnSpc>
                <a:spcPct val="100000"/>
              </a:lnSpc>
              <a:spcBef>
                <a:spcPts val="1001"/>
              </a:spcBef>
              <a:spcAft>
                <a:spcPts val="337"/>
              </a:spcAft>
              <a:buClr>
                <a:srgbClr val="1A588E"/>
              </a:buClr>
              <a:buSzPct val="75000"/>
              <a:buFont typeface="Wingdings" charset="2"/>
              <a:buChar char=""/>
            </a:pPr>
            <a:r>
              <a:rPr lang="ru-RU" sz="1800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Входной (выходной) контроль, тестирование знаний и умений слушателей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04840" indent="-204840">
              <a:lnSpc>
                <a:spcPct val="100000"/>
              </a:lnSpc>
              <a:spcBef>
                <a:spcPts val="1001"/>
              </a:spcBef>
              <a:spcAft>
                <a:spcPts val="337"/>
              </a:spcAft>
              <a:buClr>
                <a:srgbClr val="1A588E"/>
              </a:buClr>
              <a:buSzPct val="75000"/>
              <a:buFont typeface="Wingdings" charset="2"/>
              <a:buChar char=""/>
            </a:pPr>
            <a:r>
              <a:rPr lang="ru-RU" sz="1800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Автоматизированная система сбора и обработки анкет обратной связи от слушателей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PlaceHolder 2"/>
          <p:cNvSpPr>
            <a:spLocks noGrp="1"/>
          </p:cNvSpPr>
          <p:nvPr>
            <p:ph type="title"/>
          </p:nvPr>
        </p:nvSpPr>
        <p:spPr>
          <a:xfrm>
            <a:off x="332280" y="280440"/>
            <a:ext cx="7398000" cy="49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Современные технологии для подготовки персонала                     СГУК РВ и РАО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PlaceHolder 3"/>
          <p:cNvSpPr>
            <a:spLocks noGrp="1"/>
          </p:cNvSpPr>
          <p:nvPr>
            <p:ph type="sldNum" idx="29"/>
          </p:nvPr>
        </p:nvSpPr>
        <p:spPr>
          <a:xfrm>
            <a:off x="8351640" y="4886280"/>
            <a:ext cx="455400" cy="114480"/>
          </a:xfrm>
          <a:prstGeom prst="rect">
            <a:avLst/>
          </a:prstGeom>
          <a:noFill/>
          <a:ln w="324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800" b="0" strike="noStrike" spc="-1">
                <a:solidFill>
                  <a:srgbClr val="333333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6B8133D-EB8E-4E3C-9FA3-FD6465976D7A}" type="slidenum">
              <a:rPr lang="ru-RU" sz="800" b="0" strike="noStrike" spc="-1">
                <a:solidFill>
                  <a:srgbClr val="333333"/>
                </a:solidFill>
                <a:latin typeface="Arial"/>
                <a:ea typeface="DejaVu Sans"/>
              </a:rPr>
              <a:t>26</a:t>
            </a:fld>
            <a:endParaRPr lang="ru-RU" sz="800" b="0" strike="noStrike" spc="-1">
              <a:latin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81184E-D771-4954-AB14-2AFF61A4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96" y="3453068"/>
            <a:ext cx="2052578" cy="1394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73833" y="-26072"/>
            <a:ext cx="2570167" cy="5104155"/>
          </a:xfrm>
          <a:custGeom>
            <a:avLst/>
            <a:gdLst/>
            <a:ahLst/>
            <a:cxnLst/>
            <a:rect l="l" t="t" r="r" b="b"/>
            <a:pathLst>
              <a:path w="2952115" h="5143500">
                <a:moveTo>
                  <a:pt x="2951988" y="0"/>
                </a:moveTo>
                <a:lnTo>
                  <a:pt x="0" y="0"/>
                </a:lnTo>
                <a:lnTo>
                  <a:pt x="0" y="5143500"/>
                </a:lnTo>
                <a:lnTo>
                  <a:pt x="2951988" y="5143500"/>
                </a:lnTo>
                <a:lnTo>
                  <a:pt x="2951988" y="0"/>
                </a:lnTo>
                <a:close/>
              </a:path>
            </a:pathLst>
          </a:custGeom>
          <a:solidFill>
            <a:srgbClr val="275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38" y="2743271"/>
            <a:ext cx="1640076" cy="22048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93364"/>
            <a:ext cx="1668004" cy="22459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51" y="2710819"/>
            <a:ext cx="2119049" cy="11791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1205498"/>
            <a:ext cx="1892004" cy="11791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12"/>
          <a:stretch/>
        </p:blipFill>
        <p:spPr>
          <a:xfrm>
            <a:off x="4732961" y="1175987"/>
            <a:ext cx="2006660" cy="12305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1" y="2711831"/>
            <a:ext cx="1698444" cy="11781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2711832"/>
            <a:ext cx="1963414" cy="117915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769110" y="4030836"/>
            <a:ext cx="45684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Прачечная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самообслуживания,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настольный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теннис,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камера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хранения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багажа, </a:t>
            </a:r>
            <a:r>
              <a:rPr sz="1200" dirty="0">
                <a:latin typeface="Arial"/>
                <a:cs typeface="Arial"/>
              </a:rPr>
              <a:t>спортивный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зал,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кухня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для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приготовления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пищи.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</a:t>
            </a:r>
            <a:r>
              <a:rPr sz="1200" spc="-10" dirty="0">
                <a:latin typeface="Arial"/>
                <a:cs typeface="Arial"/>
              </a:rPr>
              <a:t> территории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есть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кафе, </a:t>
            </a:r>
            <a:r>
              <a:rPr sz="1200" dirty="0">
                <a:latin typeface="Arial"/>
                <a:cs typeface="Arial"/>
              </a:rPr>
              <a:t>парковка,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бесплатный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вай-</a:t>
            </a:r>
            <a:r>
              <a:rPr sz="1200" dirty="0">
                <a:latin typeface="Arial"/>
                <a:cs typeface="Arial"/>
              </a:rPr>
              <a:t>фай.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номерах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система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электронных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замков,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сейфы.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70675" y="2425065"/>
            <a:ext cx="2473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819" marR="5080" indent="-833755"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Свидетельство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присвоении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категории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гостинице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900" spc="-10" dirty="0" err="1">
                <a:solidFill>
                  <a:srgbClr val="FFFFFF"/>
                </a:solidFill>
                <a:latin typeface="Calibri"/>
                <a:cs typeface="Calibri"/>
              </a:rPr>
              <a:t>Орбиталь</a:t>
            </a:r>
            <a:r>
              <a:rPr sz="9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lang="ru-RU" sz="9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б)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46964" y="224798"/>
            <a:ext cx="5066665" cy="524503"/>
          </a:xfrm>
          <a:prstGeom prst="rect">
            <a:avLst/>
          </a:prstGeom>
        </p:spPr>
        <p:txBody>
          <a:bodyPr vert="horz" wrap="square" lIns="0" tIns="13843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500" dirty="0"/>
              <a:t>Гостиничная</a:t>
            </a:r>
            <a:r>
              <a:rPr sz="2500" spc="-65" dirty="0"/>
              <a:t> </a:t>
            </a:r>
            <a:r>
              <a:rPr sz="2500" dirty="0"/>
              <a:t>сеть</a:t>
            </a:r>
            <a:r>
              <a:rPr sz="2500" spc="-65" dirty="0"/>
              <a:t> </a:t>
            </a:r>
            <a:r>
              <a:rPr sz="2500" spc="-10" dirty="0"/>
              <a:t>«</a:t>
            </a:r>
            <a:r>
              <a:rPr sz="2500" spc="-10" dirty="0" err="1"/>
              <a:t>Орбиталь</a:t>
            </a:r>
            <a:r>
              <a:rPr sz="2500" spc="-10" dirty="0"/>
              <a:t>»</a:t>
            </a:r>
            <a:endParaRPr sz="2500" dirty="0"/>
          </a:p>
        </p:txBody>
      </p:sp>
      <p:sp>
        <p:nvSpPr>
          <p:cNvPr id="23" name="object 23"/>
          <p:cNvSpPr txBox="1"/>
          <p:nvPr/>
        </p:nvSpPr>
        <p:spPr>
          <a:xfrm>
            <a:off x="356615" y="889157"/>
            <a:ext cx="16562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2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lang="ru-RU" sz="1400" b="1" spc="-20" dirty="0" err="1">
                <a:solidFill>
                  <a:srgbClr val="585858"/>
                </a:solidFill>
                <a:latin typeface="Arial"/>
                <a:cs typeface="Arial"/>
              </a:rPr>
              <a:t>анкт</a:t>
            </a:r>
            <a:r>
              <a:rPr lang="ru-RU" sz="1400" b="1" spc="-20" dirty="0">
                <a:solidFill>
                  <a:srgbClr val="585858"/>
                </a:solidFill>
                <a:latin typeface="Arial"/>
                <a:cs typeface="Arial"/>
              </a:rPr>
              <a:t>-Петербург</a:t>
            </a:r>
            <a:r>
              <a:rPr sz="1400" b="1" spc="-20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0047" y="4166386"/>
            <a:ext cx="1163955" cy="54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ts val="2745"/>
              </a:lnSpc>
              <a:spcBef>
                <a:spcPts val="100"/>
              </a:spcBef>
              <a:tabLst>
                <a:tab pos="688975" algn="l"/>
              </a:tabLst>
            </a:pPr>
            <a:r>
              <a:rPr sz="2400" b="1" spc="-25" dirty="0">
                <a:solidFill>
                  <a:srgbClr val="2964B5"/>
                </a:solidFill>
                <a:latin typeface="Calibri"/>
                <a:cs typeface="Calibri"/>
              </a:rPr>
              <a:t>149</a:t>
            </a:r>
            <a:r>
              <a:rPr sz="2400" b="1" dirty="0">
                <a:solidFill>
                  <a:srgbClr val="2964B5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2964B5"/>
                </a:solidFill>
                <a:latin typeface="Calibri"/>
                <a:cs typeface="Calibri"/>
              </a:rPr>
              <a:t>270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1305"/>
              </a:lnSpc>
              <a:tabLst>
                <a:tab pos="802005" algn="l"/>
              </a:tabLst>
            </a:pP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номеров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мест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169120" y="4889523"/>
            <a:ext cx="646920" cy="1300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0165">
              <a:lnSpc>
                <a:spcPts val="1045"/>
              </a:lnSpc>
            </a:pPr>
            <a:fld id="{81D60167-4931-47E6-BA6A-407CBD079E47}" type="slidenum">
              <a:rPr spc="-25" dirty="0">
                <a:solidFill>
                  <a:srgbClr val="2E2E2E"/>
                </a:solidFill>
              </a:rPr>
              <a:pPr marL="50165">
                <a:lnSpc>
                  <a:spcPts val="1045"/>
                </a:lnSpc>
              </a:pPr>
              <a:t>27</a:t>
            </a:fld>
            <a:endParaRPr spc="-25" dirty="0">
              <a:solidFill>
                <a:srgbClr val="2E2E2E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2A495B-F816-4BC7-9FAD-728B4DE3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76" y="986812"/>
            <a:ext cx="2119049" cy="14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/>
          </p:nvPr>
        </p:nvSpPr>
        <p:spPr>
          <a:xfrm>
            <a:off x="539640" y="1476360"/>
            <a:ext cx="4860000" cy="127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ts val="3781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1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Спасибо</a:t>
            </a:r>
            <a:endParaRPr lang="ru-RU" sz="41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ts val="3781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1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за внимание</a:t>
            </a:r>
            <a:endParaRPr lang="ru-RU" sz="4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1" name="PlaceHolder 2"/>
          <p:cNvSpPr>
            <a:spLocks noGrp="1"/>
          </p:cNvSpPr>
          <p:nvPr>
            <p:ph/>
          </p:nvPr>
        </p:nvSpPr>
        <p:spPr>
          <a:xfrm>
            <a:off x="539640" y="4488480"/>
            <a:ext cx="4860000" cy="22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05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16.10.2023</a:t>
            </a:r>
            <a:r>
              <a:rPr lang="en-US" sz="105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			     </a:t>
            </a:r>
            <a:r>
              <a:rPr lang="en-US" sz="1050" b="1" strike="noStrike" spc="-1" dirty="0">
                <a:solidFill>
                  <a:srgbClr val="FFFFFF"/>
                </a:solidFill>
                <a:latin typeface="Arial"/>
                <a:ea typeface="Arial"/>
              </a:rPr>
              <a:t>www.rosatomtech.ru</a:t>
            </a:r>
            <a:endParaRPr lang="ru-RU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" name="PlaceHolder 3"/>
          <p:cNvSpPr>
            <a:spLocks noGrp="1"/>
          </p:cNvSpPr>
          <p:nvPr>
            <p:ph/>
          </p:nvPr>
        </p:nvSpPr>
        <p:spPr>
          <a:xfrm>
            <a:off x="539640" y="3537720"/>
            <a:ext cx="486000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Тел.: +7 (812) 946-68-82 вн.54-81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Моб. тел.: +7 (921) 187 41 75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1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E-mail: </a:t>
            </a:r>
            <a:r>
              <a:rPr lang="en-US" sz="1100" b="0" strike="noStrike" spc="-1" dirty="0">
                <a:solidFill>
                  <a:schemeClr val="bg1">
                    <a:lumMod val="95000"/>
                  </a:schemeClr>
                </a:solidFill>
                <a:uFillTx/>
                <a:latin typeface="Arial"/>
                <a:ea typeface="Arial"/>
              </a:rPr>
              <a:t>RNBombin@rosatom</a:t>
            </a:r>
            <a:r>
              <a:rPr lang="en-US" sz="1100" b="0" strike="noStrike" spc="-1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</a:rPr>
              <a:t>.ru</a:t>
            </a:r>
            <a:endParaRPr lang="ru-RU" sz="1100" b="0" strike="noStrike" spc="-1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sp>
        <p:nvSpPr>
          <p:cNvPr id="963" name="PlaceHolder 4"/>
          <p:cNvSpPr>
            <a:spLocks noGrp="1"/>
          </p:cNvSpPr>
          <p:nvPr>
            <p:ph/>
          </p:nvPr>
        </p:nvSpPr>
        <p:spPr>
          <a:xfrm>
            <a:off x="539640" y="3083760"/>
            <a:ext cx="4860000" cy="22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Бомбин</a:t>
            </a:r>
            <a:r>
              <a:rPr lang="ru-RU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Роман Николаевич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PlaceHolder 5"/>
          <p:cNvSpPr>
            <a:spLocks noGrp="1"/>
          </p:cNvSpPr>
          <p:nvPr>
            <p:ph/>
          </p:nvPr>
        </p:nvSpPr>
        <p:spPr>
          <a:xfrm>
            <a:off x="539640" y="3310560"/>
            <a:ext cx="5255232" cy="29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Руководитель УМЦ «Ядерная и радиационная безопасность»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5" name="Текст 3"/>
          <p:cNvSpPr/>
          <p:nvPr/>
        </p:nvSpPr>
        <p:spPr>
          <a:xfrm>
            <a:off x="4056120" y="3537720"/>
            <a:ext cx="486000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903680"/>
            <a:ext cx="9142920" cy="324972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880"/>
            <a:ext cx="9142920" cy="161748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1"/>
          <p:cNvSpPr>
            <a:spLocks noGrp="1"/>
          </p:cNvSpPr>
          <p:nvPr>
            <p:ph/>
          </p:nvPr>
        </p:nvSpPr>
        <p:spPr>
          <a:xfrm>
            <a:off x="0" y="187200"/>
            <a:ext cx="8279280" cy="4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E79"/>
                </a:solidFill>
                <a:latin typeface="Arial"/>
                <a:ea typeface="DejaVu Sans"/>
              </a:rPr>
              <a:t>История развития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Заголовок 4"/>
          <p:cNvSpPr/>
          <p:nvPr/>
        </p:nvSpPr>
        <p:spPr>
          <a:xfrm>
            <a:off x="417600" y="1017720"/>
            <a:ext cx="7441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1967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7" name="Прямоугольник 18"/>
          <p:cNvSpPr/>
          <p:nvPr/>
        </p:nvSpPr>
        <p:spPr>
          <a:xfrm>
            <a:off x="1090800" y="1017720"/>
            <a:ext cx="3264120" cy="278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В соответствии с приказом министра среднего машиностроения СССР образован Центральный институт повышения квалификации, впоследствии ставший </a:t>
            </a: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ЦИПК Росатома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Группа специалистов ЦИПК удостоена Премии Ленинского комсомола в области науки</a:t>
            </a:r>
            <a:br>
              <a:rPr sz="1100"/>
            </a:b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и техники за разработку математического обеспечения первого в СССР полномасштабного тренажёра.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Впервые проведён двухнедельный курс повышения квалификации для начальников главных управлений и управлений Минсредмаша СССР. Отчет о результатах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обучения принимал лично министр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Е.П. Славский.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98" name="Текст 2"/>
          <p:cNvSpPr/>
          <p:nvPr/>
        </p:nvSpPr>
        <p:spPr>
          <a:xfrm>
            <a:off x="2161800" y="4452480"/>
            <a:ext cx="2591280" cy="41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000" b="1" strike="noStrike" spc="-1">
                <a:solidFill>
                  <a:srgbClr val="003274"/>
                </a:solidFill>
                <a:latin typeface="Arial"/>
                <a:ea typeface="DejaVu Sans"/>
              </a:rPr>
              <a:t>МЫ ПОВЫШАЕМ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000" b="1" strike="noStrike" spc="-1">
                <a:solidFill>
                  <a:srgbClr val="003274"/>
                </a:solidFill>
                <a:latin typeface="Arial"/>
                <a:ea typeface="DejaVu Sans"/>
              </a:rPr>
              <a:t>ПРОФЕССИОНАЛИЗМ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000" b="1" strike="noStrike" spc="-1">
                <a:solidFill>
                  <a:srgbClr val="003274"/>
                </a:solidFill>
                <a:latin typeface="Arial"/>
                <a:ea typeface="DejaVu Sans"/>
              </a:rPr>
              <a:t>СОТРУДНИКОВ АТОМНОЙ ОТРАСЛИ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99" name="Заголовок 4"/>
          <p:cNvSpPr/>
          <p:nvPr/>
        </p:nvSpPr>
        <p:spPr>
          <a:xfrm>
            <a:off x="417600" y="1791000"/>
            <a:ext cx="7441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1978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0" name="Заголовок 4"/>
          <p:cNvSpPr/>
          <p:nvPr/>
        </p:nvSpPr>
        <p:spPr>
          <a:xfrm>
            <a:off x="417600" y="2682720"/>
            <a:ext cx="6721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1980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1" name="Заголовок 4"/>
          <p:cNvSpPr/>
          <p:nvPr/>
        </p:nvSpPr>
        <p:spPr>
          <a:xfrm>
            <a:off x="4746960" y="1452240"/>
            <a:ext cx="7441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2010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2" name="Прямоугольник 22"/>
          <p:cNvSpPr/>
          <p:nvPr/>
        </p:nvSpPr>
        <p:spPr>
          <a:xfrm>
            <a:off x="5425200" y="1483200"/>
            <a:ext cx="3275280" cy="34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Приказом ОАО «Атомэнергопром» в состав ЦИПК возвращаются Московский и Санкт-Петербургский филиалы.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решению Госкорпорации «Росатом» в поддержку реализации зарубежных контрактов по развитию ядерных технологий создан единый образовательный центр – </a:t>
            </a: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Техническая академия Росатома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 в структуре дивизиона «Электроэнергетический».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АНО ДПО «Техническая академия Росатома»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 присвоен статус Центра сотрудничества МАГАТЭ в трех областях: управление ядерными знаниями и развитие людских ресурсов в области ядерной энергетики, ядерные науки и применение, физическая ядерная безопасность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Соглашение между Технической академией Росатома и Департаментом гарантий МАГАТЭ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55 летний юбилей ЦИПК Росатома и 5 летний юбилей Технической академии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03" name="Заголовок 4"/>
          <p:cNvSpPr/>
          <p:nvPr/>
        </p:nvSpPr>
        <p:spPr>
          <a:xfrm>
            <a:off x="4746960" y="2049840"/>
            <a:ext cx="7441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2017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4" name="Заголовок 4"/>
          <p:cNvSpPr/>
          <p:nvPr/>
        </p:nvSpPr>
        <p:spPr>
          <a:xfrm>
            <a:off x="4751280" y="3141720"/>
            <a:ext cx="74412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2019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2020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5" name="Заголовок 4"/>
          <p:cNvSpPr/>
          <p:nvPr/>
        </p:nvSpPr>
        <p:spPr>
          <a:xfrm>
            <a:off x="4754160" y="4209480"/>
            <a:ext cx="7441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2021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6" name="Заголовок 4"/>
          <p:cNvSpPr/>
          <p:nvPr/>
        </p:nvSpPr>
        <p:spPr>
          <a:xfrm>
            <a:off x="4754160" y="4650120"/>
            <a:ext cx="7441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25EA1"/>
                </a:solidFill>
                <a:latin typeface="Arial"/>
                <a:ea typeface="DejaVu Sans"/>
              </a:rPr>
              <a:t>2022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07" name="Рисунок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48000" y="3786480"/>
            <a:ext cx="1332720" cy="800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8929237-8485-4FFA-81CD-1A46688B4DEA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80"/>
            <a:ext cx="9108566" cy="4991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Рисунок 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-8640"/>
            <a:ext cx="9142920" cy="1617480"/>
          </a:xfrm>
          <a:prstGeom prst="rect">
            <a:avLst/>
          </a:prstGeom>
          <a:ln w="0">
            <a:noFill/>
          </a:ln>
        </p:spPr>
      </p:pic>
      <p:pic>
        <p:nvPicPr>
          <p:cNvPr id="309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0" y="4390560"/>
            <a:ext cx="9144000" cy="756720"/>
          </a:xfrm>
          <a:prstGeom prst="rect">
            <a:avLst/>
          </a:prstGeom>
          <a:ln w="0">
            <a:noFill/>
          </a:ln>
        </p:spPr>
      </p:pic>
      <p:sp>
        <p:nvSpPr>
          <p:cNvPr id="310" name="Текст 3"/>
          <p:cNvSpPr/>
          <p:nvPr/>
        </p:nvSpPr>
        <p:spPr>
          <a:xfrm>
            <a:off x="431640" y="187920"/>
            <a:ext cx="8279280" cy="49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E79"/>
                </a:solidFill>
                <a:latin typeface="Arial"/>
                <a:ea typeface="DejaVu Sans"/>
              </a:rPr>
              <a:t>Техническая академия Росатома сегодня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11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58040" y="4263840"/>
            <a:ext cx="377640" cy="483480"/>
          </a:xfrm>
          <a:prstGeom prst="rect">
            <a:avLst/>
          </a:prstGeom>
          <a:ln w="0">
            <a:noFill/>
          </a:ln>
        </p:spPr>
      </p:pic>
      <p:pic>
        <p:nvPicPr>
          <p:cNvPr id="312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29120" y="4225320"/>
            <a:ext cx="654480" cy="54000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04160" y="4263840"/>
            <a:ext cx="647280" cy="483480"/>
          </a:xfrm>
          <a:prstGeom prst="rect">
            <a:avLst/>
          </a:prstGeom>
          <a:ln w="0">
            <a:noFill/>
          </a:ln>
        </p:spPr>
      </p:pic>
      <p:pic>
        <p:nvPicPr>
          <p:cNvPr id="314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68080" y="4156920"/>
            <a:ext cx="697320" cy="697320"/>
          </a:xfrm>
          <a:prstGeom prst="rect">
            <a:avLst/>
          </a:prstGeom>
          <a:ln w="0">
            <a:noFill/>
          </a:ln>
        </p:spPr>
      </p:pic>
      <p:sp>
        <p:nvSpPr>
          <p:cNvPr id="315" name="Прямоугольник 9"/>
          <p:cNvSpPr/>
          <p:nvPr/>
        </p:nvSpPr>
        <p:spPr>
          <a:xfrm>
            <a:off x="474840" y="4289400"/>
            <a:ext cx="14454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2E75B6"/>
                </a:solidFill>
                <a:latin typeface="Arial"/>
                <a:ea typeface="DejaVu Sans"/>
              </a:rPr>
              <a:t>Учредители: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3407818083"/>
              </p:ext>
            </p:extLst>
          </p:nvPr>
        </p:nvGraphicFramePr>
        <p:xfrm>
          <a:off x="272520" y="788040"/>
          <a:ext cx="8591760" cy="33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16" name="Рисунок 17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38680" y="2015280"/>
            <a:ext cx="865440" cy="122508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317" name="Рисунок 16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72120" y="2634840"/>
            <a:ext cx="905040" cy="1280520"/>
          </a:xfrm>
          <a:prstGeom prst="rect">
            <a:avLst/>
          </a:prstGeom>
          <a:ln w="0">
            <a:noFill/>
          </a:ln>
        </p:spPr>
      </p:pic>
      <p:sp>
        <p:nvSpPr>
          <p:cNvPr id="318" name="Прямоугольник 20"/>
          <p:cNvSpPr/>
          <p:nvPr/>
        </p:nvSpPr>
        <p:spPr>
          <a:xfrm>
            <a:off x="8195760" y="3113280"/>
            <a:ext cx="447480" cy="672120"/>
          </a:xfrm>
          <a:prstGeom prst="rect">
            <a:avLst/>
          </a:prstGeom>
          <a:blipFill rotWithShape="0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19" name="Прямоугольник 19"/>
          <p:cNvSpPr/>
          <p:nvPr/>
        </p:nvSpPr>
        <p:spPr>
          <a:xfrm>
            <a:off x="7821720" y="2931840"/>
            <a:ext cx="440640" cy="635400"/>
          </a:xfrm>
          <a:prstGeom prst="rect">
            <a:avLst/>
          </a:prstGeom>
          <a:blipFill rotWithShape="0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20" name="Прямоугольник 18"/>
          <p:cNvSpPr/>
          <p:nvPr/>
        </p:nvSpPr>
        <p:spPr>
          <a:xfrm>
            <a:off x="7476480" y="3318480"/>
            <a:ext cx="444240" cy="649440"/>
          </a:xfrm>
          <a:prstGeom prst="rect">
            <a:avLst/>
          </a:prstGeom>
          <a:blipFill rotWithShape="0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21" name="Прямоугольник 21"/>
          <p:cNvSpPr/>
          <p:nvPr/>
        </p:nvSpPr>
        <p:spPr>
          <a:xfrm>
            <a:off x="3858480" y="2375280"/>
            <a:ext cx="1399680" cy="942120"/>
          </a:xfrm>
          <a:prstGeom prst="rect">
            <a:avLst/>
          </a:prstGeom>
          <a:blipFill rotWithShape="0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22" name="Прямоугольник 22"/>
          <p:cNvSpPr/>
          <p:nvPr/>
        </p:nvSpPr>
        <p:spPr>
          <a:xfrm>
            <a:off x="4158360" y="3193560"/>
            <a:ext cx="1149840" cy="774000"/>
          </a:xfrm>
          <a:prstGeom prst="rect">
            <a:avLst/>
          </a:prstGeom>
          <a:blipFill rotWithShape="0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23" name="Picture 170"/>
          <p:cNvSpPr/>
          <p:nvPr/>
        </p:nvSpPr>
        <p:spPr>
          <a:xfrm>
            <a:off x="2231640" y="2707834"/>
            <a:ext cx="297000" cy="323280"/>
          </a:xfrm>
          <a:prstGeom prst="ellipse">
            <a:avLst/>
          </a:prstGeom>
          <a:blipFill rotWithShape="0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Picture 10"/>
          <p:cNvSpPr/>
          <p:nvPr/>
        </p:nvSpPr>
        <p:spPr>
          <a:xfrm>
            <a:off x="2945880" y="2693074"/>
            <a:ext cx="417600" cy="338040"/>
          </a:xfrm>
          <a:prstGeom prst="ellipse">
            <a:avLst/>
          </a:prstGeom>
          <a:blipFill rotWithShape="0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5" name="Picture 2" descr="https://www.fertilovit.com/images/flags-big/weissrussland.gif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9760" y="2678674"/>
            <a:ext cx="367560" cy="381960"/>
          </a:xfrm>
          <a:prstGeom prst="rect">
            <a:avLst/>
          </a:prstGeom>
          <a:ln w="0">
            <a:noFill/>
          </a:ln>
        </p:spPr>
      </p:pic>
      <p:sp>
        <p:nvSpPr>
          <p:cNvPr id="326" name="Прямоугольник 26"/>
          <p:cNvSpPr/>
          <p:nvPr/>
        </p:nvSpPr>
        <p:spPr>
          <a:xfrm>
            <a:off x="2182860" y="2274120"/>
            <a:ext cx="122004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000" b="1" strike="noStrike" spc="-1" dirty="0">
                <a:solidFill>
                  <a:srgbClr val="2E75B6"/>
                </a:solidFill>
                <a:latin typeface="Arial"/>
                <a:ea typeface="DejaVu Sans"/>
              </a:rPr>
              <a:t>На русском языке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27" name="Picture 163"/>
          <p:cNvSpPr/>
          <p:nvPr/>
        </p:nvSpPr>
        <p:spPr>
          <a:xfrm>
            <a:off x="2829960" y="3539880"/>
            <a:ext cx="304560" cy="307080"/>
          </a:xfrm>
          <a:prstGeom prst="ellipse">
            <a:avLst/>
          </a:prstGeom>
          <a:blipFill rotWithShape="0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Picture 166"/>
          <p:cNvSpPr/>
          <p:nvPr/>
        </p:nvSpPr>
        <p:spPr>
          <a:xfrm>
            <a:off x="2090520" y="3538440"/>
            <a:ext cx="304560" cy="307080"/>
          </a:xfrm>
          <a:prstGeom prst="ellipse">
            <a:avLst/>
          </a:prstGeom>
          <a:blipFill rotWithShape="0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Picture 167"/>
          <p:cNvSpPr/>
          <p:nvPr/>
        </p:nvSpPr>
        <p:spPr>
          <a:xfrm>
            <a:off x="2443680" y="3541680"/>
            <a:ext cx="304560" cy="307080"/>
          </a:xfrm>
          <a:prstGeom prst="ellipse">
            <a:avLst/>
          </a:prstGeom>
          <a:blipFill rotWithShape="0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Picture 173"/>
          <p:cNvSpPr/>
          <p:nvPr/>
        </p:nvSpPr>
        <p:spPr>
          <a:xfrm>
            <a:off x="3203640" y="3533040"/>
            <a:ext cx="304560" cy="307080"/>
          </a:xfrm>
          <a:prstGeom prst="ellipse">
            <a:avLst/>
          </a:prstGeom>
          <a:blipFill rotWithShape="0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a:blipFill>
          <a:ln w="317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Прямоугольник 31"/>
          <p:cNvSpPr/>
          <p:nvPr/>
        </p:nvSpPr>
        <p:spPr>
          <a:xfrm>
            <a:off x="2126160" y="3106620"/>
            <a:ext cx="138204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000" b="1" strike="noStrike" spc="-1" dirty="0">
                <a:solidFill>
                  <a:srgbClr val="2E75B6"/>
                </a:solidFill>
                <a:latin typeface="Arial"/>
                <a:ea typeface="DejaVu Sans"/>
              </a:rPr>
              <a:t>На английском языке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C628A7-6F79-4728-A03D-55BBE4FCEE22}" type="slidenum"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1039640"/>
            <a:ext cx="9182100" cy="4106545"/>
            <a:chOff x="-19050" y="1037258"/>
            <a:chExt cx="9182100" cy="410654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52" y="1037258"/>
              <a:ext cx="3791549" cy="2228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6399"/>
              <a:ext cx="9143999" cy="3537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601280"/>
              <a:ext cx="9144000" cy="3237230"/>
            </a:xfrm>
            <a:custGeom>
              <a:avLst/>
              <a:gdLst/>
              <a:ahLst/>
              <a:cxnLst/>
              <a:rect l="l" t="t" r="r" b="b"/>
              <a:pathLst>
                <a:path w="9144000" h="3237229">
                  <a:moveTo>
                    <a:pt x="0" y="1753863"/>
                  </a:moveTo>
                  <a:lnTo>
                    <a:pt x="156083" y="1733104"/>
                  </a:lnTo>
                  <a:lnTo>
                    <a:pt x="1279652" y="3236657"/>
                  </a:lnTo>
                  <a:lnTo>
                    <a:pt x="2316607" y="2986912"/>
                  </a:lnTo>
                  <a:lnTo>
                    <a:pt x="2728468" y="2959607"/>
                  </a:lnTo>
                  <a:lnTo>
                    <a:pt x="3146552" y="2863849"/>
                  </a:lnTo>
                  <a:lnTo>
                    <a:pt x="3566160" y="2744926"/>
                  </a:lnTo>
                  <a:lnTo>
                    <a:pt x="3971671" y="2645167"/>
                  </a:lnTo>
                  <a:lnTo>
                    <a:pt x="4385691" y="1926017"/>
                  </a:lnTo>
                  <a:lnTo>
                    <a:pt x="4804791" y="1663635"/>
                  </a:lnTo>
                  <a:lnTo>
                    <a:pt x="5209159" y="1354136"/>
                  </a:lnTo>
                  <a:lnTo>
                    <a:pt x="5635752" y="1388934"/>
                  </a:lnTo>
                  <a:lnTo>
                    <a:pt x="6044057" y="1331149"/>
                  </a:lnTo>
                  <a:lnTo>
                    <a:pt x="6458077" y="1264093"/>
                  </a:lnTo>
                  <a:lnTo>
                    <a:pt x="6869176" y="1008569"/>
                  </a:lnTo>
                  <a:lnTo>
                    <a:pt x="7283577" y="651445"/>
                  </a:lnTo>
                  <a:lnTo>
                    <a:pt x="7330552" y="640488"/>
                  </a:lnTo>
                  <a:lnTo>
                    <a:pt x="7374510" y="628676"/>
                  </a:lnTo>
                  <a:lnTo>
                    <a:pt x="7417448" y="615740"/>
                  </a:lnTo>
                  <a:lnTo>
                    <a:pt x="7461361" y="601407"/>
                  </a:lnTo>
                  <a:lnTo>
                    <a:pt x="7508244" y="585408"/>
                  </a:lnTo>
                  <a:lnTo>
                    <a:pt x="7560093" y="567470"/>
                  </a:lnTo>
                  <a:lnTo>
                    <a:pt x="7618905" y="547324"/>
                  </a:lnTo>
                  <a:lnTo>
                    <a:pt x="7686675" y="524699"/>
                  </a:lnTo>
                  <a:lnTo>
                    <a:pt x="7742166" y="520863"/>
                  </a:lnTo>
                  <a:lnTo>
                    <a:pt x="7793635" y="520707"/>
                  </a:lnTo>
                  <a:lnTo>
                    <a:pt x="7842306" y="523481"/>
                  </a:lnTo>
                  <a:lnTo>
                    <a:pt x="7889406" y="528434"/>
                  </a:lnTo>
                  <a:lnTo>
                    <a:pt x="7936162" y="534816"/>
                  </a:lnTo>
                  <a:lnTo>
                    <a:pt x="7983798" y="541877"/>
                  </a:lnTo>
                  <a:lnTo>
                    <a:pt x="8033542" y="548865"/>
                  </a:lnTo>
                  <a:lnTo>
                    <a:pt x="8086619" y="555031"/>
                  </a:lnTo>
                  <a:lnTo>
                    <a:pt x="8144256" y="559624"/>
                  </a:lnTo>
                  <a:lnTo>
                    <a:pt x="8180056" y="546218"/>
                  </a:lnTo>
                  <a:lnTo>
                    <a:pt x="8215383" y="525434"/>
                  </a:lnTo>
                  <a:lnTo>
                    <a:pt x="8250424" y="498513"/>
                  </a:lnTo>
                  <a:lnTo>
                    <a:pt x="8285367" y="466698"/>
                  </a:lnTo>
                  <a:lnTo>
                    <a:pt x="8320400" y="431229"/>
                  </a:lnTo>
                  <a:lnTo>
                    <a:pt x="8355711" y="393349"/>
                  </a:lnTo>
                  <a:lnTo>
                    <a:pt x="8391487" y="354300"/>
                  </a:lnTo>
                  <a:lnTo>
                    <a:pt x="8427917" y="315323"/>
                  </a:lnTo>
                  <a:lnTo>
                    <a:pt x="8465188" y="277660"/>
                  </a:lnTo>
                  <a:lnTo>
                    <a:pt x="8503489" y="242553"/>
                  </a:lnTo>
                  <a:lnTo>
                    <a:pt x="8543007" y="211244"/>
                  </a:lnTo>
                  <a:lnTo>
                    <a:pt x="8583930" y="184974"/>
                  </a:lnTo>
                  <a:lnTo>
                    <a:pt x="8638848" y="165948"/>
                  </a:lnTo>
                  <a:lnTo>
                    <a:pt x="8692616" y="148950"/>
                  </a:lnTo>
                  <a:lnTo>
                    <a:pt x="8744773" y="133660"/>
                  </a:lnTo>
                  <a:lnTo>
                    <a:pt x="8794861" y="119760"/>
                  </a:lnTo>
                  <a:lnTo>
                    <a:pt x="8842418" y="106931"/>
                  </a:lnTo>
                  <a:lnTo>
                    <a:pt x="8886985" y="94856"/>
                  </a:lnTo>
                  <a:lnTo>
                    <a:pt x="8928103" y="83215"/>
                  </a:lnTo>
                  <a:lnTo>
                    <a:pt x="8965311" y="71690"/>
                  </a:lnTo>
                  <a:lnTo>
                    <a:pt x="9024514" y="50598"/>
                  </a:lnTo>
                  <a:lnTo>
                    <a:pt x="9068038" y="32685"/>
                  </a:lnTo>
                  <a:lnTo>
                    <a:pt x="9105060" y="16272"/>
                  </a:lnTo>
                  <a:lnTo>
                    <a:pt x="9143999" y="0"/>
                  </a:lnTo>
                </a:path>
              </a:pathLst>
            </a:custGeom>
            <a:ln w="38100">
              <a:solidFill>
                <a:srgbClr val="468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6538" y="4873751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13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541" y="3369563"/>
              <a:ext cx="0" cy="1572895"/>
            </a:xfrm>
            <a:custGeom>
              <a:avLst/>
              <a:gdLst/>
              <a:ahLst/>
              <a:cxnLst/>
              <a:rect l="l" t="t" r="r" b="b"/>
              <a:pathLst>
                <a:path h="1572895">
                  <a:moveTo>
                    <a:pt x="0" y="0"/>
                  </a:moveTo>
                  <a:lnTo>
                    <a:pt x="0" y="1572768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3488" y="2188463"/>
              <a:ext cx="0" cy="2753995"/>
            </a:xfrm>
            <a:custGeom>
              <a:avLst/>
              <a:gdLst/>
              <a:ahLst/>
              <a:cxnLst/>
              <a:rect l="l" t="t" r="r" b="b"/>
              <a:pathLst>
                <a:path h="2753995">
                  <a:moveTo>
                    <a:pt x="0" y="0"/>
                  </a:moveTo>
                  <a:lnTo>
                    <a:pt x="0" y="2753868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2555" y="4654295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035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5215" y="3587496"/>
              <a:ext cx="0" cy="1355090"/>
            </a:xfrm>
            <a:custGeom>
              <a:avLst/>
              <a:gdLst/>
              <a:ahLst/>
              <a:cxnLst/>
              <a:rect l="l" t="t" r="r" b="b"/>
              <a:pathLst>
                <a:path h="1355089">
                  <a:moveTo>
                    <a:pt x="0" y="0"/>
                  </a:moveTo>
                  <a:lnTo>
                    <a:pt x="0" y="1354835"/>
                  </a:lnTo>
                </a:path>
              </a:pathLst>
            </a:custGeom>
            <a:ln w="213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22107" y="2119883"/>
              <a:ext cx="0" cy="2822575"/>
            </a:xfrm>
            <a:custGeom>
              <a:avLst/>
              <a:gdLst/>
              <a:ahLst/>
              <a:cxnLst/>
              <a:rect l="l" t="t" r="r" b="b"/>
              <a:pathLst>
                <a:path h="2822575">
                  <a:moveTo>
                    <a:pt x="0" y="0"/>
                  </a:moveTo>
                  <a:lnTo>
                    <a:pt x="0" y="2822448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38699" y="2881883"/>
              <a:ext cx="411480" cy="2060575"/>
            </a:xfrm>
            <a:custGeom>
              <a:avLst/>
              <a:gdLst/>
              <a:ahLst/>
              <a:cxnLst/>
              <a:rect l="l" t="t" r="r" b="b"/>
              <a:pathLst>
                <a:path w="411479" h="2060575">
                  <a:moveTo>
                    <a:pt x="0" y="431292"/>
                  </a:moveTo>
                  <a:lnTo>
                    <a:pt x="0" y="2060448"/>
                  </a:lnTo>
                </a:path>
                <a:path w="411479" h="2060575">
                  <a:moveTo>
                    <a:pt x="411479" y="0"/>
                  </a:moveTo>
                  <a:lnTo>
                    <a:pt x="411479" y="2060448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0521" y="2918459"/>
              <a:ext cx="433070" cy="2024380"/>
            </a:xfrm>
            <a:custGeom>
              <a:avLst/>
              <a:gdLst/>
              <a:ahLst/>
              <a:cxnLst/>
              <a:rect l="l" t="t" r="r" b="b"/>
              <a:pathLst>
                <a:path w="433070" h="2024379">
                  <a:moveTo>
                    <a:pt x="0" y="0"/>
                  </a:moveTo>
                  <a:lnTo>
                    <a:pt x="0" y="2023872"/>
                  </a:lnTo>
                </a:path>
                <a:path w="433070" h="2024379">
                  <a:moveTo>
                    <a:pt x="432815" y="32004"/>
                  </a:moveTo>
                  <a:lnTo>
                    <a:pt x="432815" y="2023872"/>
                  </a:lnTo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62343" y="2769108"/>
              <a:ext cx="0" cy="2173605"/>
            </a:xfrm>
            <a:custGeom>
              <a:avLst/>
              <a:gdLst/>
              <a:ahLst/>
              <a:cxnLst/>
              <a:rect l="l" t="t" r="r" b="b"/>
              <a:pathLst>
                <a:path h="2173604">
                  <a:moveTo>
                    <a:pt x="0" y="0"/>
                  </a:moveTo>
                  <a:lnTo>
                    <a:pt x="0" y="2173224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28866" y="2523743"/>
              <a:ext cx="0" cy="2418715"/>
            </a:xfrm>
            <a:custGeom>
              <a:avLst/>
              <a:gdLst/>
              <a:ahLst/>
              <a:cxnLst/>
              <a:rect l="l" t="t" r="r" b="b"/>
              <a:pathLst>
                <a:path h="2418715">
                  <a:moveTo>
                    <a:pt x="0" y="0"/>
                  </a:moveTo>
                  <a:lnTo>
                    <a:pt x="0" y="2418588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960" y="4776215"/>
              <a:ext cx="106680" cy="1066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7" y="3284219"/>
              <a:ext cx="106680" cy="108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644" y="4555236"/>
              <a:ext cx="106680" cy="1082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79" y="3488436"/>
              <a:ext cx="106680" cy="1082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835" y="3214115"/>
              <a:ext cx="106680" cy="1066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364" y="2881883"/>
              <a:ext cx="106680" cy="1082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371" y="2918459"/>
              <a:ext cx="106679" cy="1066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188" y="2849880"/>
              <a:ext cx="106680" cy="1082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528" y="2769108"/>
              <a:ext cx="106679" cy="1082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143" y="2525267"/>
              <a:ext cx="106679" cy="1066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10998" y="298113"/>
            <a:ext cx="2007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0" dirty="0">
                <a:solidFill>
                  <a:srgbClr val="003174"/>
                </a:solidFill>
                <a:latin typeface="Arial"/>
                <a:cs typeface="Arial"/>
              </a:rPr>
              <a:t>Слушатели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47798" y="4335214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004679"/>
                </a:solidFill>
                <a:latin typeface="Calibri"/>
                <a:cs typeface="Calibri"/>
              </a:rPr>
              <a:t>2424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11377" y="4532725"/>
            <a:ext cx="2590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5" dirty="0">
                <a:solidFill>
                  <a:srgbClr val="004679"/>
                </a:solidFill>
                <a:latin typeface="Calibri"/>
                <a:cs typeface="Calibri"/>
              </a:rPr>
              <a:t>837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97632" y="4303210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004679"/>
                </a:solidFill>
                <a:latin typeface="Calibri"/>
                <a:cs typeface="Calibri"/>
              </a:rPr>
              <a:t>2667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78963" y="4186167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004679"/>
                </a:solidFill>
                <a:latin typeface="Calibri"/>
                <a:cs typeface="Calibri"/>
              </a:rPr>
              <a:t>3278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25495" y="4081925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004679"/>
                </a:solidFill>
                <a:latin typeface="Calibri"/>
                <a:cs typeface="Calibri"/>
              </a:rPr>
              <a:t>4085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74109" y="3924039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004679"/>
                </a:solidFill>
                <a:latin typeface="Calibri"/>
                <a:cs typeface="Calibri"/>
              </a:rPr>
              <a:t>4708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99001" y="3271107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004679"/>
                </a:solidFill>
                <a:latin typeface="Calibri"/>
                <a:cs typeface="Calibri"/>
              </a:rPr>
              <a:t>9417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0344" y="3002375"/>
            <a:ext cx="414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11173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86909" y="2670651"/>
            <a:ext cx="414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13253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0934" y="2638392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baseline="-30092" dirty="0">
                <a:solidFill>
                  <a:srgbClr val="004679"/>
                </a:solidFill>
                <a:latin typeface="Calibri"/>
                <a:cs typeface="Calibri"/>
              </a:rPr>
              <a:t>12929</a:t>
            </a:r>
            <a:r>
              <a:rPr spc="405" baseline="-30092" dirty="0">
                <a:solidFill>
                  <a:srgbClr val="00467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4679"/>
                </a:solidFill>
                <a:latin typeface="Calibri"/>
                <a:cs typeface="Calibri"/>
              </a:rPr>
              <a:t>13377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892" y="3084925"/>
            <a:ext cx="414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10529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2059781"/>
            <a:ext cx="9144000" cy="3086100"/>
            <a:chOff x="0" y="2057400"/>
            <a:chExt cx="9144000" cy="3086100"/>
          </a:xfrm>
        </p:grpSpPr>
        <p:pic>
          <p:nvPicPr>
            <p:cNvPr id="39" name="object 3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23" y="2188463"/>
              <a:ext cx="106679" cy="1082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195" y="2057400"/>
              <a:ext cx="106679" cy="10820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11373" y="4605527"/>
              <a:ext cx="0" cy="337185"/>
            </a:xfrm>
            <a:custGeom>
              <a:avLst/>
              <a:gdLst/>
              <a:ahLst/>
              <a:cxnLst/>
              <a:rect l="l" t="t" r="r" b="b"/>
              <a:pathLst>
                <a:path h="337185">
                  <a:moveTo>
                    <a:pt x="0" y="0"/>
                  </a:moveTo>
                  <a:lnTo>
                    <a:pt x="0" y="336804"/>
                  </a:lnTo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4764" y="4521707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0"/>
                  </a:moveTo>
                  <a:lnTo>
                    <a:pt x="0" y="420623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11296" y="4402835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495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32826" y="2202179"/>
              <a:ext cx="0" cy="2740660"/>
            </a:xfrm>
            <a:custGeom>
              <a:avLst/>
              <a:gdLst/>
              <a:ahLst/>
              <a:cxnLst/>
              <a:rect l="l" t="t" r="r" b="b"/>
              <a:pathLst>
                <a:path h="2740660">
                  <a:moveTo>
                    <a:pt x="0" y="0"/>
                  </a:moveTo>
                  <a:lnTo>
                    <a:pt x="0" y="2740152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52494" y="4283964"/>
              <a:ext cx="0" cy="658495"/>
            </a:xfrm>
            <a:custGeom>
              <a:avLst/>
              <a:gdLst/>
              <a:ahLst/>
              <a:cxnLst/>
              <a:rect l="l" t="t" r="r" b="b"/>
              <a:pathLst>
                <a:path h="658495">
                  <a:moveTo>
                    <a:pt x="0" y="0"/>
                  </a:moveTo>
                  <a:lnTo>
                    <a:pt x="0" y="658368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176" y="4520183"/>
              <a:ext cx="106680" cy="10667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279" y="4422648"/>
              <a:ext cx="106680" cy="1082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42332"/>
              <a:ext cx="9144000" cy="20116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005027" y="4957311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1997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410" y="4957311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1985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448811" y="1748886"/>
            <a:ext cx="5173980" cy="3194685"/>
            <a:chOff x="3448811" y="1746504"/>
            <a:chExt cx="5173980" cy="3194685"/>
          </a:xfrm>
        </p:grpSpPr>
        <p:pic>
          <p:nvPicPr>
            <p:cNvPr id="52" name="object 52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811" y="4303776"/>
              <a:ext cx="106680" cy="1082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771" y="4184904"/>
              <a:ext cx="106679" cy="1082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771" y="2084832"/>
              <a:ext cx="106679" cy="10820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555735" y="1844040"/>
              <a:ext cx="17145" cy="3092450"/>
            </a:xfrm>
            <a:custGeom>
              <a:avLst/>
              <a:gdLst/>
              <a:ahLst/>
              <a:cxnLst/>
              <a:rect l="l" t="t" r="r" b="b"/>
              <a:pathLst>
                <a:path w="17145" h="3092450">
                  <a:moveTo>
                    <a:pt x="16764" y="0"/>
                  </a:moveTo>
                  <a:lnTo>
                    <a:pt x="0" y="309219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111" y="1746504"/>
              <a:ext cx="106680" cy="106680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896237" y="4961578"/>
            <a:ext cx="7251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5455" algn="l"/>
                <a:tab pos="1361440" algn="l"/>
                <a:tab pos="1809114" algn="l"/>
                <a:tab pos="2268220" algn="l"/>
                <a:tab pos="3153410" algn="l"/>
                <a:tab pos="4464050" algn="l"/>
                <a:tab pos="4923155" algn="l"/>
              </a:tabLst>
            </a:pPr>
            <a:r>
              <a:rPr spc="-30" baseline="2314" dirty="0">
                <a:solidFill>
                  <a:srgbClr val="FFFFFF"/>
                </a:solidFill>
                <a:latin typeface="Calibri"/>
                <a:cs typeface="Calibri"/>
              </a:rPr>
              <a:t>2006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	2007</a:t>
            </a:r>
            <a:r>
              <a:rPr spc="322" baseline="231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pc="-30" baseline="2314" dirty="0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pc="-30" baseline="2314" dirty="0">
                <a:solidFill>
                  <a:srgbClr val="FFFFFF"/>
                </a:solidFill>
                <a:latin typeface="Calibri"/>
                <a:cs typeface="Calibri"/>
              </a:rPr>
              <a:t>2009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pc="-30" baseline="2314" dirty="0">
                <a:solidFill>
                  <a:srgbClr val="FFFFFF"/>
                </a:solidFill>
                <a:latin typeface="Calibri"/>
                <a:cs typeface="Calibri"/>
              </a:rPr>
              <a:t>2010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	2011</a:t>
            </a:r>
            <a:r>
              <a:rPr spc="322" baseline="231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pc="-30" baseline="2314" dirty="0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	2013</a:t>
            </a:r>
            <a:r>
              <a:rPr spc="315" baseline="231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2014</a:t>
            </a:r>
            <a:r>
              <a:rPr spc="262" baseline="231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pc="-30" baseline="2314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pc="-30" baseline="2314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	2017</a:t>
            </a:r>
            <a:r>
              <a:rPr spc="247" baseline="231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r>
              <a:rPr spc="600" baseline="23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r>
              <a:rPr spc="547" baseline="23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aseline="2314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pc="622" baseline="23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sz="12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697981" y="1633060"/>
            <a:ext cx="2296795" cy="3322320"/>
            <a:chOff x="6697980" y="1630679"/>
            <a:chExt cx="2296795" cy="3322320"/>
          </a:xfrm>
        </p:grpSpPr>
        <p:sp>
          <p:nvSpPr>
            <p:cNvPr id="59" name="object 59"/>
            <p:cNvSpPr/>
            <p:nvPr/>
          </p:nvSpPr>
          <p:spPr>
            <a:xfrm>
              <a:off x="8929116" y="1671827"/>
              <a:ext cx="17145" cy="3276600"/>
            </a:xfrm>
            <a:custGeom>
              <a:avLst/>
              <a:gdLst/>
              <a:ahLst/>
              <a:cxnLst/>
              <a:rect l="l" t="t" r="r" b="b"/>
              <a:pathLst>
                <a:path w="17145" h="3276600">
                  <a:moveTo>
                    <a:pt x="16763" y="0"/>
                  </a:moveTo>
                  <a:lnTo>
                    <a:pt x="0" y="32766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968" y="1630679"/>
              <a:ext cx="106679" cy="10820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697980" y="2612135"/>
              <a:ext cx="2059305" cy="2083435"/>
            </a:xfrm>
            <a:custGeom>
              <a:avLst/>
              <a:gdLst/>
              <a:ahLst/>
              <a:cxnLst/>
              <a:rect l="l" t="t" r="r" b="b"/>
              <a:pathLst>
                <a:path w="2059304" h="2083435">
                  <a:moveTo>
                    <a:pt x="1029462" y="0"/>
                  </a:moveTo>
                  <a:lnTo>
                    <a:pt x="980998" y="1133"/>
                  </a:lnTo>
                  <a:lnTo>
                    <a:pt x="933112" y="4501"/>
                  </a:lnTo>
                  <a:lnTo>
                    <a:pt x="885852" y="10053"/>
                  </a:lnTo>
                  <a:lnTo>
                    <a:pt x="839267" y="17739"/>
                  </a:lnTo>
                  <a:lnTo>
                    <a:pt x="793408" y="27509"/>
                  </a:lnTo>
                  <a:lnTo>
                    <a:pt x="748324" y="39313"/>
                  </a:lnTo>
                  <a:lnTo>
                    <a:pt x="704063" y="53102"/>
                  </a:lnTo>
                  <a:lnTo>
                    <a:pt x="660676" y="68824"/>
                  </a:lnTo>
                  <a:lnTo>
                    <a:pt x="618212" y="86430"/>
                  </a:lnTo>
                  <a:lnTo>
                    <a:pt x="576720" y="105871"/>
                  </a:lnTo>
                  <a:lnTo>
                    <a:pt x="536250" y="127095"/>
                  </a:lnTo>
                  <a:lnTo>
                    <a:pt x="496851" y="150054"/>
                  </a:lnTo>
                  <a:lnTo>
                    <a:pt x="458573" y="174696"/>
                  </a:lnTo>
                  <a:lnTo>
                    <a:pt x="421465" y="200972"/>
                  </a:lnTo>
                  <a:lnTo>
                    <a:pt x="385576" y="228833"/>
                  </a:lnTo>
                  <a:lnTo>
                    <a:pt x="350956" y="258227"/>
                  </a:lnTo>
                  <a:lnTo>
                    <a:pt x="317654" y="289105"/>
                  </a:lnTo>
                  <a:lnTo>
                    <a:pt x="285720" y="321417"/>
                  </a:lnTo>
                  <a:lnTo>
                    <a:pt x="255204" y="355114"/>
                  </a:lnTo>
                  <a:lnTo>
                    <a:pt x="226154" y="390144"/>
                  </a:lnTo>
                  <a:lnTo>
                    <a:pt x="198619" y="426457"/>
                  </a:lnTo>
                  <a:lnTo>
                    <a:pt x="172651" y="464005"/>
                  </a:lnTo>
                  <a:lnTo>
                    <a:pt x="148297" y="502737"/>
                  </a:lnTo>
                  <a:lnTo>
                    <a:pt x="125607" y="542602"/>
                  </a:lnTo>
                  <a:lnTo>
                    <a:pt x="104631" y="583552"/>
                  </a:lnTo>
                  <a:lnTo>
                    <a:pt x="85418" y="625535"/>
                  </a:lnTo>
                  <a:lnTo>
                    <a:pt x="68018" y="668502"/>
                  </a:lnTo>
                  <a:lnTo>
                    <a:pt x="52480" y="712402"/>
                  </a:lnTo>
                  <a:lnTo>
                    <a:pt x="38853" y="757187"/>
                  </a:lnTo>
                  <a:lnTo>
                    <a:pt x="27187" y="802805"/>
                  </a:lnTo>
                  <a:lnTo>
                    <a:pt x="17531" y="849208"/>
                  </a:lnTo>
                  <a:lnTo>
                    <a:pt x="9935" y="896343"/>
                  </a:lnTo>
                  <a:lnTo>
                    <a:pt x="4448" y="944163"/>
                  </a:lnTo>
                  <a:lnTo>
                    <a:pt x="1120" y="992616"/>
                  </a:lnTo>
                  <a:lnTo>
                    <a:pt x="0" y="1041654"/>
                  </a:lnTo>
                  <a:lnTo>
                    <a:pt x="1120" y="1090689"/>
                  </a:lnTo>
                  <a:lnTo>
                    <a:pt x="4448" y="1139140"/>
                  </a:lnTo>
                  <a:lnTo>
                    <a:pt x="9935" y="1186958"/>
                  </a:lnTo>
                  <a:lnTo>
                    <a:pt x="17531" y="1234093"/>
                  </a:lnTo>
                  <a:lnTo>
                    <a:pt x="27187" y="1280494"/>
                  </a:lnTo>
                  <a:lnTo>
                    <a:pt x="38853" y="1326111"/>
                  </a:lnTo>
                  <a:lnTo>
                    <a:pt x="52480" y="1370895"/>
                  </a:lnTo>
                  <a:lnTo>
                    <a:pt x="68018" y="1414795"/>
                  </a:lnTo>
                  <a:lnTo>
                    <a:pt x="85418" y="1457761"/>
                  </a:lnTo>
                  <a:lnTo>
                    <a:pt x="104631" y="1499744"/>
                  </a:lnTo>
                  <a:lnTo>
                    <a:pt x="125607" y="1540694"/>
                  </a:lnTo>
                  <a:lnTo>
                    <a:pt x="148297" y="1580559"/>
                  </a:lnTo>
                  <a:lnTo>
                    <a:pt x="172651" y="1619291"/>
                  </a:lnTo>
                  <a:lnTo>
                    <a:pt x="198619" y="1656839"/>
                  </a:lnTo>
                  <a:lnTo>
                    <a:pt x="226154" y="1693153"/>
                  </a:lnTo>
                  <a:lnTo>
                    <a:pt x="255204" y="1728183"/>
                  </a:lnTo>
                  <a:lnTo>
                    <a:pt x="285720" y="1761880"/>
                  </a:lnTo>
                  <a:lnTo>
                    <a:pt x="317654" y="1794192"/>
                  </a:lnTo>
                  <a:lnTo>
                    <a:pt x="350956" y="1825071"/>
                  </a:lnTo>
                  <a:lnTo>
                    <a:pt x="385576" y="1854466"/>
                  </a:lnTo>
                  <a:lnTo>
                    <a:pt x="421465" y="1882327"/>
                  </a:lnTo>
                  <a:lnTo>
                    <a:pt x="458573" y="1908604"/>
                  </a:lnTo>
                  <a:lnTo>
                    <a:pt x="496851" y="1933247"/>
                  </a:lnTo>
                  <a:lnTo>
                    <a:pt x="536250" y="1956207"/>
                  </a:lnTo>
                  <a:lnTo>
                    <a:pt x="576720" y="1977432"/>
                  </a:lnTo>
                  <a:lnTo>
                    <a:pt x="618212" y="1996873"/>
                  </a:lnTo>
                  <a:lnTo>
                    <a:pt x="660676" y="2014480"/>
                  </a:lnTo>
                  <a:lnTo>
                    <a:pt x="704063" y="2030203"/>
                  </a:lnTo>
                  <a:lnTo>
                    <a:pt x="748324" y="2043992"/>
                  </a:lnTo>
                  <a:lnTo>
                    <a:pt x="793408" y="2055796"/>
                  </a:lnTo>
                  <a:lnTo>
                    <a:pt x="839267" y="2065567"/>
                  </a:lnTo>
                  <a:lnTo>
                    <a:pt x="885852" y="2073253"/>
                  </a:lnTo>
                  <a:lnTo>
                    <a:pt x="933112" y="2078806"/>
                  </a:lnTo>
                  <a:lnTo>
                    <a:pt x="980998" y="2082174"/>
                  </a:lnTo>
                  <a:lnTo>
                    <a:pt x="1029462" y="2083308"/>
                  </a:lnTo>
                  <a:lnTo>
                    <a:pt x="1077925" y="2082174"/>
                  </a:lnTo>
                  <a:lnTo>
                    <a:pt x="1125811" y="2078806"/>
                  </a:lnTo>
                  <a:lnTo>
                    <a:pt x="1173071" y="2073253"/>
                  </a:lnTo>
                  <a:lnTo>
                    <a:pt x="1219656" y="2065567"/>
                  </a:lnTo>
                  <a:lnTo>
                    <a:pt x="1265515" y="2055796"/>
                  </a:lnTo>
                  <a:lnTo>
                    <a:pt x="1310599" y="2043992"/>
                  </a:lnTo>
                  <a:lnTo>
                    <a:pt x="1354860" y="2030203"/>
                  </a:lnTo>
                  <a:lnTo>
                    <a:pt x="1398247" y="2014480"/>
                  </a:lnTo>
                  <a:lnTo>
                    <a:pt x="1440711" y="1996873"/>
                  </a:lnTo>
                  <a:lnTo>
                    <a:pt x="1482203" y="1977432"/>
                  </a:lnTo>
                  <a:lnTo>
                    <a:pt x="1522673" y="1956207"/>
                  </a:lnTo>
                  <a:lnTo>
                    <a:pt x="1562072" y="1933247"/>
                  </a:lnTo>
                  <a:lnTo>
                    <a:pt x="1600350" y="1908604"/>
                  </a:lnTo>
                  <a:lnTo>
                    <a:pt x="1637458" y="1882327"/>
                  </a:lnTo>
                  <a:lnTo>
                    <a:pt x="1673347" y="1854466"/>
                  </a:lnTo>
                  <a:lnTo>
                    <a:pt x="1707967" y="1825071"/>
                  </a:lnTo>
                  <a:lnTo>
                    <a:pt x="1741269" y="1794192"/>
                  </a:lnTo>
                  <a:lnTo>
                    <a:pt x="1773203" y="1761880"/>
                  </a:lnTo>
                  <a:lnTo>
                    <a:pt x="1803719" y="1728183"/>
                  </a:lnTo>
                  <a:lnTo>
                    <a:pt x="1832769" y="1693153"/>
                  </a:lnTo>
                  <a:lnTo>
                    <a:pt x="1860304" y="1656839"/>
                  </a:lnTo>
                  <a:lnTo>
                    <a:pt x="1886272" y="1619291"/>
                  </a:lnTo>
                  <a:lnTo>
                    <a:pt x="1910626" y="1580559"/>
                  </a:lnTo>
                  <a:lnTo>
                    <a:pt x="1933316" y="1540694"/>
                  </a:lnTo>
                  <a:lnTo>
                    <a:pt x="1954292" y="1499744"/>
                  </a:lnTo>
                  <a:lnTo>
                    <a:pt x="1973505" y="1457761"/>
                  </a:lnTo>
                  <a:lnTo>
                    <a:pt x="1990905" y="1414795"/>
                  </a:lnTo>
                  <a:lnTo>
                    <a:pt x="2006443" y="1370895"/>
                  </a:lnTo>
                  <a:lnTo>
                    <a:pt x="2020070" y="1326111"/>
                  </a:lnTo>
                  <a:lnTo>
                    <a:pt x="2031736" y="1280494"/>
                  </a:lnTo>
                  <a:lnTo>
                    <a:pt x="2041392" y="1234093"/>
                  </a:lnTo>
                  <a:lnTo>
                    <a:pt x="2048988" y="1186958"/>
                  </a:lnTo>
                  <a:lnTo>
                    <a:pt x="2054475" y="1139140"/>
                  </a:lnTo>
                  <a:lnTo>
                    <a:pt x="2057803" y="1090689"/>
                  </a:lnTo>
                  <a:lnTo>
                    <a:pt x="2058924" y="1041654"/>
                  </a:lnTo>
                  <a:lnTo>
                    <a:pt x="2057803" y="992616"/>
                  </a:lnTo>
                  <a:lnTo>
                    <a:pt x="2054475" y="944163"/>
                  </a:lnTo>
                  <a:lnTo>
                    <a:pt x="2048988" y="896343"/>
                  </a:lnTo>
                  <a:lnTo>
                    <a:pt x="2041392" y="849208"/>
                  </a:lnTo>
                  <a:lnTo>
                    <a:pt x="2031736" y="802805"/>
                  </a:lnTo>
                  <a:lnTo>
                    <a:pt x="2020070" y="757187"/>
                  </a:lnTo>
                  <a:lnTo>
                    <a:pt x="2006443" y="712402"/>
                  </a:lnTo>
                  <a:lnTo>
                    <a:pt x="1990905" y="668502"/>
                  </a:lnTo>
                  <a:lnTo>
                    <a:pt x="1973505" y="625535"/>
                  </a:lnTo>
                  <a:lnTo>
                    <a:pt x="1954292" y="583552"/>
                  </a:lnTo>
                  <a:lnTo>
                    <a:pt x="1933316" y="542602"/>
                  </a:lnTo>
                  <a:lnTo>
                    <a:pt x="1910626" y="502737"/>
                  </a:lnTo>
                  <a:lnTo>
                    <a:pt x="1886272" y="464005"/>
                  </a:lnTo>
                  <a:lnTo>
                    <a:pt x="1860304" y="426457"/>
                  </a:lnTo>
                  <a:lnTo>
                    <a:pt x="1832769" y="390144"/>
                  </a:lnTo>
                  <a:lnTo>
                    <a:pt x="1803719" y="355114"/>
                  </a:lnTo>
                  <a:lnTo>
                    <a:pt x="1773203" y="321417"/>
                  </a:lnTo>
                  <a:lnTo>
                    <a:pt x="1741269" y="289105"/>
                  </a:lnTo>
                  <a:lnTo>
                    <a:pt x="1707967" y="258227"/>
                  </a:lnTo>
                  <a:lnTo>
                    <a:pt x="1673347" y="228833"/>
                  </a:lnTo>
                  <a:lnTo>
                    <a:pt x="1637458" y="200972"/>
                  </a:lnTo>
                  <a:lnTo>
                    <a:pt x="1600350" y="174696"/>
                  </a:lnTo>
                  <a:lnTo>
                    <a:pt x="1562072" y="150054"/>
                  </a:lnTo>
                  <a:lnTo>
                    <a:pt x="1522673" y="127095"/>
                  </a:lnTo>
                  <a:lnTo>
                    <a:pt x="1482203" y="105871"/>
                  </a:lnTo>
                  <a:lnTo>
                    <a:pt x="1440711" y="86430"/>
                  </a:lnTo>
                  <a:lnTo>
                    <a:pt x="1398247" y="68824"/>
                  </a:lnTo>
                  <a:lnTo>
                    <a:pt x="1354860" y="53102"/>
                  </a:lnTo>
                  <a:lnTo>
                    <a:pt x="1310599" y="39313"/>
                  </a:lnTo>
                  <a:lnTo>
                    <a:pt x="1265515" y="27509"/>
                  </a:lnTo>
                  <a:lnTo>
                    <a:pt x="1219656" y="17739"/>
                  </a:lnTo>
                  <a:lnTo>
                    <a:pt x="1173071" y="10053"/>
                  </a:lnTo>
                  <a:lnTo>
                    <a:pt x="1125811" y="4501"/>
                  </a:lnTo>
                  <a:lnTo>
                    <a:pt x="1077925" y="1133"/>
                  </a:lnTo>
                  <a:lnTo>
                    <a:pt x="1029462" y="0"/>
                  </a:lnTo>
                  <a:close/>
                </a:path>
              </a:pathLst>
            </a:custGeom>
            <a:solidFill>
              <a:srgbClr val="30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837934" y="3021170"/>
            <a:ext cx="1818005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75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Больше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3795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450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ct val="100699"/>
              </a:lnSpc>
              <a:spcBef>
                <a:spcPts val="7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слушателей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обучено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7168228" y="242920"/>
            <a:ext cx="476884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175FBC"/>
                </a:solidFill>
                <a:latin typeface="Arial"/>
                <a:cs typeface="Arial"/>
              </a:rPr>
              <a:t>45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16314" y="706215"/>
            <a:ext cx="2874010" cy="20063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0">
              <a:lnSpc>
                <a:spcPts val="116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учебных</a:t>
            </a:r>
            <a:endParaRPr sz="1050" dirty="0">
              <a:latin typeface="Arial"/>
              <a:cs typeface="Arial"/>
            </a:endParaRPr>
          </a:p>
          <a:p>
            <a:pPr marL="958850">
              <a:lnSpc>
                <a:spcPts val="980"/>
              </a:lnSpc>
            </a:pPr>
            <a:r>
              <a:rPr sz="1000" spc="-10" dirty="0">
                <a:latin typeface="Arial"/>
                <a:cs typeface="Arial"/>
              </a:rPr>
              <a:t>спец.</a:t>
            </a:r>
            <a:endParaRPr sz="1000" dirty="0">
              <a:latin typeface="Arial"/>
              <a:cs typeface="Arial"/>
            </a:endParaRPr>
          </a:p>
          <a:p>
            <a:pPr marL="961390">
              <a:lnSpc>
                <a:spcPts val="1140"/>
              </a:lnSpc>
            </a:pPr>
            <a:r>
              <a:rPr sz="1050" spc="-10" dirty="0">
                <a:latin typeface="Arial"/>
                <a:cs typeface="Arial"/>
              </a:rPr>
              <a:t>лабораторий</a:t>
            </a:r>
            <a:endParaRPr sz="1050" dirty="0">
              <a:latin typeface="Arial"/>
              <a:cs typeface="Arial"/>
            </a:endParaRPr>
          </a:p>
          <a:p>
            <a:pPr>
              <a:spcBef>
                <a:spcPts val="975"/>
              </a:spcBef>
            </a:pPr>
            <a:endParaRPr sz="1050" dirty="0">
              <a:latin typeface="Arial"/>
              <a:cs typeface="Arial"/>
            </a:endParaRPr>
          </a:p>
          <a:p>
            <a:pPr marL="2446655">
              <a:lnSpc>
                <a:spcPts val="1205"/>
              </a:lnSpc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24322</a:t>
            </a:r>
            <a:endParaRPr sz="1200" dirty="0">
              <a:latin typeface="Calibri"/>
              <a:cs typeface="Calibri"/>
            </a:endParaRPr>
          </a:p>
          <a:p>
            <a:pPr marL="2020570">
              <a:lnSpc>
                <a:spcPts val="1205"/>
              </a:lnSpc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23019</a:t>
            </a:r>
            <a:endParaRPr sz="1200" dirty="0">
              <a:latin typeface="Calibri"/>
              <a:cs typeface="Calibri"/>
            </a:endParaRPr>
          </a:p>
          <a:p>
            <a:pPr marL="1149350">
              <a:lnSpc>
                <a:spcPts val="1280"/>
              </a:lnSpc>
              <a:spcBef>
                <a:spcPts val="1095"/>
              </a:spcBef>
            </a:pPr>
            <a:r>
              <a:rPr sz="1200" dirty="0">
                <a:solidFill>
                  <a:srgbClr val="004679"/>
                </a:solidFill>
                <a:latin typeface="Calibri"/>
                <a:cs typeface="Calibri"/>
              </a:rPr>
              <a:t>18671</a:t>
            </a:r>
            <a:r>
              <a:rPr sz="1200" spc="305" dirty="0">
                <a:solidFill>
                  <a:srgbClr val="004679"/>
                </a:solidFill>
                <a:latin typeface="Calibri"/>
                <a:cs typeface="Calibri"/>
              </a:rPr>
              <a:t> </a:t>
            </a:r>
            <a:r>
              <a:rPr spc="-15" baseline="-9259" dirty="0">
                <a:solidFill>
                  <a:srgbClr val="004679"/>
                </a:solidFill>
                <a:latin typeface="Calibri"/>
                <a:cs typeface="Calibri"/>
              </a:rPr>
              <a:t>17141</a:t>
            </a:r>
            <a:endParaRPr baseline="-9259" dirty="0">
              <a:latin typeface="Calibri"/>
              <a:cs typeface="Calibri"/>
            </a:endParaRPr>
          </a:p>
          <a:p>
            <a:pPr marL="734695">
              <a:lnSpc>
                <a:spcPts val="1285"/>
              </a:lnSpc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17836</a:t>
            </a:r>
            <a:endParaRPr sz="1200" dirty="0">
              <a:latin typeface="Calibri"/>
              <a:cs typeface="Calibri"/>
            </a:endParaRPr>
          </a:p>
          <a:p>
            <a:pPr marL="327025">
              <a:spcBef>
                <a:spcPts val="484"/>
              </a:spcBef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15472</a:t>
            </a:r>
            <a:endParaRPr sz="1200" dirty="0">
              <a:latin typeface="Calibri"/>
              <a:cs typeface="Calibri"/>
            </a:endParaRPr>
          </a:p>
          <a:p>
            <a:pPr marL="25400">
              <a:spcBef>
                <a:spcPts val="470"/>
              </a:spcBef>
            </a:pPr>
            <a:r>
              <a:rPr sz="1200" spc="-10" dirty="0">
                <a:solidFill>
                  <a:srgbClr val="004679"/>
                </a:solidFill>
                <a:latin typeface="Calibri"/>
                <a:cs typeface="Calibri"/>
              </a:rPr>
              <a:t>13772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50328" y="318579"/>
            <a:ext cx="1833245" cy="777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185">
              <a:lnSpc>
                <a:spcPts val="3745"/>
              </a:lnSpc>
              <a:spcBef>
                <a:spcPts val="105"/>
              </a:spcBef>
              <a:tabLst>
                <a:tab pos="906144" algn="l"/>
              </a:tabLst>
            </a:pPr>
            <a:r>
              <a:rPr sz="3200" b="1" spc="-50" dirty="0">
                <a:solidFill>
                  <a:srgbClr val="0070BB"/>
                </a:solidFill>
                <a:latin typeface="Arial"/>
                <a:cs typeface="Arial"/>
              </a:rPr>
              <a:t>5</a:t>
            </a:r>
            <a:r>
              <a:rPr sz="3200" b="1" dirty="0">
                <a:solidFill>
                  <a:srgbClr val="0070BB"/>
                </a:solidFill>
                <a:latin typeface="Arial"/>
                <a:cs typeface="Arial"/>
              </a:rPr>
              <a:t>	</a:t>
            </a:r>
            <a:r>
              <a:rPr sz="3200" b="1" spc="-20" dirty="0">
                <a:solidFill>
                  <a:srgbClr val="0070BB"/>
                </a:solidFill>
                <a:latin typeface="Arial"/>
                <a:cs typeface="Arial"/>
              </a:rPr>
              <a:t>100+</a:t>
            </a:r>
            <a:endParaRPr sz="3200">
              <a:latin typeface="Arial"/>
              <a:cs typeface="Arial"/>
            </a:endParaRPr>
          </a:p>
          <a:p>
            <a:pPr marL="60960">
              <a:lnSpc>
                <a:spcPts val="1040"/>
              </a:lnSpc>
              <a:tabLst>
                <a:tab pos="1101090" algn="l"/>
              </a:tabLst>
            </a:pPr>
            <a:r>
              <a:rPr sz="1050" spc="-10" dirty="0">
                <a:latin typeface="Arial"/>
                <a:cs typeface="Arial"/>
              </a:rPr>
              <a:t>учебных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50" spc="-10" dirty="0">
                <a:latin typeface="Arial"/>
                <a:cs typeface="Arial"/>
              </a:rPr>
              <a:t>учебных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35"/>
              </a:lnSpc>
              <a:tabLst>
                <a:tab pos="1037590" algn="l"/>
              </a:tabLst>
            </a:pPr>
            <a:r>
              <a:rPr sz="1050" spc="-10" dirty="0">
                <a:latin typeface="Arial"/>
                <a:cs typeface="Arial"/>
              </a:rPr>
              <a:t>площадок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50" spc="-10" dirty="0">
                <a:latin typeface="Arial"/>
                <a:cs typeface="Arial"/>
              </a:rPr>
              <a:t>аудиторий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21495" y="253935"/>
            <a:ext cx="1073150" cy="906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3745"/>
              </a:lnSpc>
              <a:spcBef>
                <a:spcPts val="105"/>
              </a:spcBef>
            </a:pPr>
            <a:r>
              <a:rPr sz="3200" b="1" spc="-50" dirty="0">
                <a:solidFill>
                  <a:srgbClr val="175FBC"/>
                </a:solidFill>
                <a:latin typeface="Arial"/>
                <a:cs typeface="Arial"/>
              </a:rPr>
              <a:t>4</a:t>
            </a:r>
            <a:endParaRPr sz="3200" dirty="0">
              <a:latin typeface="Arial"/>
              <a:cs typeface="Arial"/>
            </a:endParaRPr>
          </a:p>
          <a:p>
            <a:pPr marL="12065" marR="5080" algn="ctr">
              <a:lnSpc>
                <a:spcPct val="80100"/>
              </a:lnSpc>
              <a:spcBef>
                <a:spcPts val="155"/>
              </a:spcBef>
            </a:pPr>
            <a:r>
              <a:rPr sz="1050" spc="-10" dirty="0">
                <a:latin typeface="Arial"/>
                <a:cs typeface="Arial"/>
              </a:rPr>
              <a:t>тренажера </a:t>
            </a:r>
            <a:r>
              <a:rPr sz="1050" dirty="0">
                <a:latin typeface="Arial"/>
                <a:cs typeface="Arial"/>
              </a:rPr>
              <a:t>блочного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пульта управления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АЭС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7" name="Номер слайда 66">
            <a:extLst>
              <a:ext uri="{FF2B5EF4-FFF2-40B4-BE49-F238E27FC236}">
                <a16:creationId xmlns:a16="http://schemas.microsoft.com/office/drawing/2014/main" id="{5C993B44-AC84-4300-B35D-47DEBE4385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90821" y="4697951"/>
            <a:ext cx="574560" cy="338760"/>
          </a:xfrm>
        </p:spPr>
        <p:txBody>
          <a:bodyPr/>
          <a:lstStyle/>
          <a:p>
            <a:pPr marL="114300">
              <a:lnSpc>
                <a:spcPts val="1045"/>
              </a:lnSpc>
            </a:pPr>
            <a:fld id="{81D60167-4931-47E6-BA6A-407CBD079E47}" type="slidenum">
              <a:rPr lang="ru-RU" spc="-50" smtClean="0">
                <a:solidFill>
                  <a:srgbClr val="2E2E2E"/>
                </a:solidFill>
              </a:rPr>
              <a:pPr marL="114300">
                <a:lnSpc>
                  <a:spcPts val="1045"/>
                </a:lnSpc>
              </a:pPr>
              <a:t>6</a:t>
            </a:fld>
            <a:endParaRPr lang="ru-RU" spc="-50" dirty="0">
              <a:solidFill>
                <a:srgbClr val="2E2E2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/>
          </p:nvPr>
        </p:nvSpPr>
        <p:spPr>
          <a:xfrm>
            <a:off x="295560" y="316080"/>
            <a:ext cx="4618440" cy="753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E79"/>
                </a:solidFill>
                <a:latin typeface="Arial"/>
                <a:ea typeface="DejaVu Sans"/>
              </a:rPr>
              <a:t>Филиальная сеть</a:t>
            </a:r>
            <a:br>
              <a:rPr sz="2800"/>
            </a:br>
            <a:r>
              <a:rPr lang="ru-RU" sz="1879" b="1" strike="noStrike" spc="-1">
                <a:solidFill>
                  <a:srgbClr val="1F4E79"/>
                </a:solidFill>
                <a:latin typeface="Arial"/>
                <a:ea typeface="DejaVu Sans"/>
              </a:rPr>
              <a:t>Технической академии Росатома</a:t>
            </a:r>
            <a:endParaRPr lang="ru-RU" sz="187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Прямоугольник 8"/>
          <p:cNvSpPr/>
          <p:nvPr/>
        </p:nvSpPr>
        <p:spPr>
          <a:xfrm>
            <a:off x="5051880" y="1598760"/>
            <a:ext cx="3673080" cy="212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Техническая академия Росатома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амбициозный проект Госкорпорации «Росатом» направленный на улучшение ресурсного потенциала атомной отрасли для эффективного и качественного обучения.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Консолидирует в себе все необходимые ресурсы: технические средства обучения (ТСО), инфраструктуру, инструкторов, учебно-методические материалы (УММ).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775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00720" y="3791160"/>
            <a:ext cx="2934720" cy="1092960"/>
          </a:xfrm>
          <a:prstGeom prst="rect">
            <a:avLst/>
          </a:prstGeom>
          <a:ln w="0">
            <a:noFill/>
          </a:ln>
        </p:spPr>
      </p:pic>
      <p:pic>
        <p:nvPicPr>
          <p:cNvPr id="776" name="Рисунок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49" t="2390" r="618" b="38026"/>
          <a:stretch/>
        </p:blipFill>
        <p:spPr>
          <a:xfrm>
            <a:off x="3073680" y="1566000"/>
            <a:ext cx="1840680" cy="3311280"/>
          </a:xfrm>
          <a:prstGeom prst="rect">
            <a:avLst/>
          </a:prstGeom>
          <a:ln w="0">
            <a:noFill/>
          </a:ln>
        </p:spPr>
      </p:pic>
      <p:pic>
        <p:nvPicPr>
          <p:cNvPr id="777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40" y="1566000"/>
            <a:ext cx="2915280" cy="3311280"/>
          </a:xfrm>
          <a:prstGeom prst="rect">
            <a:avLst/>
          </a:prstGeom>
          <a:ln w="0">
            <a:noFill/>
          </a:ln>
        </p:spPr>
      </p:pic>
      <p:sp>
        <p:nvSpPr>
          <p:cNvPr id="778" name="Прямоугольник 17"/>
          <p:cNvSpPr/>
          <p:nvPr/>
        </p:nvSpPr>
        <p:spPr>
          <a:xfrm>
            <a:off x="5031360" y="3575520"/>
            <a:ext cx="367308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25EA1"/>
                </a:solidFill>
                <a:latin typeface="Arial"/>
                <a:ea typeface="DejaVu Sans"/>
              </a:rPr>
              <a:t>Условные обозначения</a:t>
            </a:r>
            <a:r>
              <a:rPr lang="en-US" sz="1400" b="1" strike="noStrike" spc="-1">
                <a:solidFill>
                  <a:srgbClr val="025EA1"/>
                </a:solidFill>
                <a:latin typeface="Arial"/>
                <a:ea typeface="DejaVu Sans"/>
              </a:rPr>
              <a:t>: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79" name="TextBox 20"/>
          <p:cNvSpPr/>
          <p:nvPr/>
        </p:nvSpPr>
        <p:spPr>
          <a:xfrm>
            <a:off x="4808520" y="693360"/>
            <a:ext cx="1966680" cy="73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86000"/>
              </a:lnSpc>
              <a:buNone/>
            </a:pPr>
            <a:r>
              <a:rPr lang="en-US" sz="2800" b="1" strike="noStrike" spc="-1">
                <a:solidFill>
                  <a:srgbClr val="00467A"/>
                </a:solidFill>
                <a:latin typeface="Arial"/>
                <a:ea typeface="DejaVu Sans"/>
              </a:rPr>
              <a:t>&gt;</a:t>
            </a:r>
            <a:r>
              <a:rPr lang="ru-RU" sz="2800" b="1" strike="noStrike" spc="-1">
                <a:solidFill>
                  <a:srgbClr val="00467A"/>
                </a:solidFill>
                <a:latin typeface="Arial"/>
                <a:ea typeface="DejaVu Sans"/>
              </a:rPr>
              <a:t>98000 </a:t>
            </a:r>
            <a:r>
              <a:rPr lang="ru-RU" sz="1800" b="0" strike="noStrike" spc="-1">
                <a:solidFill>
                  <a:srgbClr val="00467A"/>
                </a:solidFill>
                <a:latin typeface="Arial"/>
                <a:ea typeface="DejaVu Sans"/>
              </a:rPr>
              <a:t>кв.</a:t>
            </a:r>
            <a:r>
              <a:rPr lang="ru-RU" sz="1400" b="0" strike="noStrike" spc="-1">
                <a:solidFill>
                  <a:srgbClr val="00467A"/>
                </a:solidFill>
                <a:latin typeface="Arial"/>
                <a:ea typeface="DejaVu Sans"/>
              </a:rPr>
              <a:t> М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6000"/>
              </a:lnSpc>
              <a:buNone/>
            </a:pPr>
            <a:r>
              <a:rPr lang="ru-RU" sz="1400" b="0" strike="noStrike" spc="-1">
                <a:solidFill>
                  <a:srgbClr val="00467A"/>
                </a:solidFill>
                <a:latin typeface="Arial"/>
                <a:ea typeface="DejaVu Sans"/>
              </a:rPr>
              <a:t>Общая площадь помещений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80" name="Прямоугольник 10"/>
          <p:cNvSpPr/>
          <p:nvPr/>
        </p:nvSpPr>
        <p:spPr>
          <a:xfrm>
            <a:off x="6638400" y="419400"/>
            <a:ext cx="1683000" cy="5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500" b="1" strike="noStrike" spc="-1">
                <a:solidFill>
                  <a:srgbClr val="00467A"/>
                </a:solidFill>
                <a:latin typeface="Arial"/>
                <a:ea typeface="DejaVu Sans"/>
              </a:rPr>
              <a:t>95</a:t>
            </a:r>
            <a:r>
              <a:rPr lang="ru-RU" sz="2400" b="1" strike="noStrike" spc="-1">
                <a:solidFill>
                  <a:srgbClr val="00467A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ru-RU" sz="1200" b="0" strike="noStrike" spc="-1">
                <a:solidFill>
                  <a:srgbClr val="00467A"/>
                </a:solidFill>
                <a:latin typeface="Arial"/>
                <a:ea typeface="DejaVu Sans"/>
              </a:rPr>
              <a:t>учебных аудиторий  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81" name="Прямоугольник 12"/>
          <p:cNvSpPr/>
          <p:nvPr/>
        </p:nvSpPr>
        <p:spPr>
          <a:xfrm>
            <a:off x="6640200" y="960480"/>
            <a:ext cx="1518480" cy="5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500" b="1" strike="noStrike" spc="-1">
                <a:solidFill>
                  <a:srgbClr val="00467A"/>
                </a:solidFill>
                <a:latin typeface="Arial"/>
                <a:ea typeface="DejaVu Sans"/>
              </a:rPr>
              <a:t>45</a:t>
            </a:r>
            <a:r>
              <a:rPr lang="ru-RU" sz="2400" b="1" strike="noStrike" spc="-1">
                <a:solidFill>
                  <a:srgbClr val="00467A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ru-RU" sz="1200" b="0" strike="noStrike" spc="-1">
                <a:solidFill>
                  <a:srgbClr val="00467A"/>
                </a:solidFill>
                <a:latin typeface="Arial"/>
                <a:ea typeface="DejaVu Sans"/>
              </a:rPr>
              <a:t>спец. лабораторий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DF690-35BF-47B4-BB3E-25985C5FBE14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Объект 2"/>
          <p:cNvSpPr/>
          <p:nvPr/>
        </p:nvSpPr>
        <p:spPr>
          <a:xfrm>
            <a:off x="553680" y="1514520"/>
            <a:ext cx="8193960" cy="337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144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ФЕДЕРАЛЬНЫЙ ЗАКОН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ОБ ИСПОЛЬЗОВАНИИ АТОМНОЙ ЭНЕРГИИ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от 21 ноября 1995 года N 170-ФЗ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Статья 4. Виды деятельности в области использования атомной энергии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      Настоящий Федеральный закон распространяется на следующие виды деятельности в области использования атомной энергии:</a:t>
            </a:r>
            <a:endParaRPr lang="ru-RU" sz="1400" b="0" strike="noStrike" spc="-1">
              <a:latin typeface="Arial"/>
            </a:endParaRPr>
          </a:p>
          <a:p>
            <a:pPr marL="267120" indent="-13356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-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подготовку специалистов 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в области использования ядерных установок, радиационных источников, пунктов хранения, ядерных материалов и радиоактивных веществ;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Статья 35. Ответственность и обязанности эксплуатирующей организации по обеспечению безопасности ядерной установки, радиационного источника и пункта хранения</a:t>
            </a:r>
            <a:endParaRPr lang="ru-RU" sz="1400" b="0" strike="noStrike" spc="-1">
              <a:latin typeface="Arial"/>
            </a:endParaRPr>
          </a:p>
          <a:p>
            <a:pPr marL="400320" indent="-133560" algn="just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5F5F5F"/>
                </a:solidFill>
                <a:latin typeface="Arial"/>
                <a:ea typeface="DejaVu Sans"/>
              </a:rPr>
              <a:t>Эксплуатирующая организация обеспечивает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:</a:t>
            </a:r>
            <a:endParaRPr lang="ru-RU" sz="1400" b="0" strike="noStrike" spc="-1">
              <a:latin typeface="Arial"/>
            </a:endParaRPr>
          </a:p>
          <a:p>
            <a:pPr marL="267120" indent="-133560" algn="just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-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 подбор,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подготовку и поддержание квалификации работников </a:t>
            </a:r>
            <a:r>
              <a:rPr lang="ru-RU" sz="1400" b="0" strike="noStrike" spc="-1">
                <a:solidFill>
                  <a:srgbClr val="5F5F5F"/>
                </a:solidFill>
                <a:latin typeface="Arial"/>
                <a:ea typeface="DejaVu Sans"/>
              </a:rPr>
              <a:t>ядерной установки, радиационного источника, пункта хранения ….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83" name="Заголовок 1"/>
          <p:cNvSpPr/>
          <p:nvPr/>
        </p:nvSpPr>
        <p:spPr>
          <a:xfrm>
            <a:off x="474840" y="748800"/>
            <a:ext cx="7149600" cy="74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вид деятельности, направленный на формирование у работников необходимого уровня квалификации и компетентности по соответствующей должности или профессии с целью адаптации к конкретному рабочему месту (ОСТ 10584-2003)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784" name="Прямоугольник 9"/>
          <p:cNvSpPr/>
          <p:nvPr/>
        </p:nvSpPr>
        <p:spPr>
          <a:xfrm>
            <a:off x="474840" y="361800"/>
            <a:ext cx="4270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Подготовка персонала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85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9640" y="1348920"/>
            <a:ext cx="1332000" cy="10105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56F9FF7-BA08-4ADC-BF30-74C4A05DD5A1}" type="slidenum"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sldNum" idx="9"/>
          </p:nvPr>
        </p:nvSpPr>
        <p:spPr>
          <a:xfrm>
            <a:off x="8568360" y="4808520"/>
            <a:ext cx="574560" cy="338760"/>
          </a:xfrm>
          <a:prstGeom prst="rect">
            <a:avLst/>
          </a:prstGeom>
          <a:noFill/>
          <a:ln w="0">
            <a:noFill/>
          </a:ln>
        </p:spPr>
        <p:txBody>
          <a:bodyPr lIns="144000" tIns="45000" rIns="144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F5F5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4A5A664-CB6E-4FD2-9638-B7BAC8E33D0D}" type="slidenum">
              <a:rPr lang="ru-RU" sz="1000" b="0" strike="noStrike" spc="-1">
                <a:solidFill>
                  <a:srgbClr val="5F5F5F"/>
                </a:solidFill>
                <a:latin typeface="Arial"/>
                <a:ea typeface="DejaVu Sans"/>
              </a:rPr>
              <a:t>9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787" name="Объект 2"/>
          <p:cNvSpPr/>
          <p:nvPr/>
        </p:nvSpPr>
        <p:spPr>
          <a:xfrm>
            <a:off x="346320" y="1055520"/>
            <a:ext cx="8415360" cy="386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144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ФЕДЕРАЛЬНЫЙ ЗАКОН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«О РАДИАЦИОННОЙ БЕЗОПАСНОСТИ НАСЕЛЕНИЯ»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от 9 января 1996 г. № 3-ФЗ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Статья 14. Требования к обеспечению радиационной безопасности при обращении с источниками ионизирующего излучения: 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обращении с источниками ионизирующего излучения организации обязаны: «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проводить подготовку и аттестацию руководителей и исполнителей работ, специалистов служб производственного контроля, других лиц, постоянно или временно выполняющих работы с источниками ионизирующего излучения, по вопросам обеспечения радиационной безопасности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» (абзац 6)…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ФЕДЕРАЛЬНЫЙ ЗАКОН 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«О ГОСУДАРСТВЕННОЙ КОРПОРАЦИИ ПО АТОМНОЙ ЭНЕРГИИ «РОСАТОМ»  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от 1 декабря 2007 года N 317-ФЗ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Статья 15. Виды деятельности Корпорации </a:t>
            </a:r>
            <a:endParaRPr lang="ru-RU" sz="1200" b="0" strike="noStrike" spc="-1">
              <a:latin typeface="Arial"/>
            </a:endParaRPr>
          </a:p>
          <a:p>
            <a:pPr marL="333720" indent="-209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1. Корпорация для достижения целей, установленных настоящим Федеральным законом, вправе осуществлять следующие виды деятельности:</a:t>
            </a:r>
            <a:endParaRPr lang="ru-RU" sz="1200" b="0" strike="noStrike" spc="-1">
              <a:latin typeface="Arial"/>
            </a:endParaRPr>
          </a:p>
          <a:p>
            <a:pPr marL="267120" indent="-2001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33) подготовка, переподготовка и повышение квалификации специалистов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области использования атомной энергии;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88" name="Заголовок 5"/>
          <p:cNvSpPr/>
          <p:nvPr/>
        </p:nvSpPr>
        <p:spPr>
          <a:xfrm>
            <a:off x="281520" y="254520"/>
            <a:ext cx="7602840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 обязательности и периодичности повышении квалификации персонала в области использования атомной энергии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274"/>
      </a:dk2>
      <a:lt2>
        <a:srgbClr val="F0F0DC"/>
      </a:lt2>
      <a:accent1>
        <a:srgbClr val="6CACE4"/>
      </a:accent1>
      <a:accent2>
        <a:srgbClr val="B22174"/>
      </a:accent2>
      <a:accent3>
        <a:srgbClr val="B2C506"/>
      </a:accent3>
      <a:accent4>
        <a:srgbClr val="EE6C23"/>
      </a:accent4>
      <a:accent5>
        <a:srgbClr val="259789"/>
      </a:accent5>
      <a:accent6>
        <a:srgbClr val="F0A600"/>
      </a:accent6>
      <a:hlink>
        <a:srgbClr val="025EA1"/>
      </a:hlink>
      <a:folHlink>
        <a:srgbClr val="59103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2755</Words>
  <Application>Microsoft Office PowerPoint</Application>
  <PresentationFormat>Произвольный</PresentationFormat>
  <Paragraphs>369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О повышении квалификации специалистов по спектрометрии и радиометрии в Санкт-Петербургском филиале АНО ДПО «Техническая академия Росатома»</vt:lpstr>
      <vt:lpstr>Презентация PowerPoint</vt:lpstr>
      <vt:lpstr>Презентация PowerPoint</vt:lpstr>
      <vt:lpstr>Презентация PowerPoint</vt:lpstr>
      <vt:lpstr>Презентация PowerPoint</vt:lpstr>
      <vt:lpstr>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Статьи о повышении квалификации персонала в области использования атомной энергии</vt:lpstr>
      <vt:lpstr>Программы повышения квалификации академии в области спектрометрии, дозиметрии  и радиометрии</vt:lpstr>
      <vt:lpstr>Учебная лаборатория радиационного контроля</vt:lpstr>
      <vt:lpstr>Программный комплекс GammaLab</vt:lpstr>
      <vt:lpstr>Программы повышения квалификации академии в области спектрометрии, дозиметрии  и радиометрии</vt:lpstr>
      <vt:lpstr>Наши преподаватели</vt:lpstr>
      <vt:lpstr>Наши преподаватели</vt:lpstr>
      <vt:lpstr>Современные технологии для подготовки персонала                     СГУК РВ и РАО</vt:lpstr>
      <vt:lpstr>Гостиничная сеть «Орбиталь»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Роман Бомбин</cp:lastModifiedBy>
  <cp:revision>206</cp:revision>
  <dcterms:created xsi:type="dcterms:W3CDTF">2019-09-24T12:37:05Z</dcterms:created>
  <dcterms:modified xsi:type="dcterms:W3CDTF">2023-10-15T11:54:58Z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Произвольный</vt:lpwstr>
  </property>
  <property fmtid="{D5CDD505-2E9C-101B-9397-08002B2CF9AE}" pid="4" name="Slides">
    <vt:i4>35</vt:i4>
  </property>
</Properties>
</file>